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5" r:id="rId3"/>
    <p:sldId id="307" r:id="rId4"/>
    <p:sldId id="308" r:id="rId5"/>
    <p:sldId id="328" r:id="rId6"/>
    <p:sldId id="329" r:id="rId7"/>
    <p:sldId id="330" r:id="rId8"/>
    <p:sldId id="310" r:id="rId9"/>
    <p:sldId id="345" r:id="rId10"/>
    <p:sldId id="346" r:id="rId11"/>
    <p:sldId id="312" r:id="rId12"/>
    <p:sldId id="313" r:id="rId13"/>
    <p:sldId id="314" r:id="rId14"/>
    <p:sldId id="260" r:id="rId15"/>
    <p:sldId id="263" r:id="rId16"/>
    <p:sldId id="264" r:id="rId17"/>
    <p:sldId id="265" r:id="rId18"/>
    <p:sldId id="266" r:id="rId19"/>
    <p:sldId id="311" r:id="rId20"/>
    <p:sldId id="316" r:id="rId21"/>
    <p:sldId id="315" r:id="rId22"/>
    <p:sldId id="317" r:id="rId23"/>
    <p:sldId id="326" r:id="rId24"/>
    <p:sldId id="270" r:id="rId25"/>
    <p:sldId id="319" r:id="rId26"/>
    <p:sldId id="320" r:id="rId27"/>
    <p:sldId id="321" r:id="rId28"/>
    <p:sldId id="322" r:id="rId29"/>
    <p:sldId id="323" r:id="rId30"/>
    <p:sldId id="324" r:id="rId31"/>
    <p:sldId id="325" r:id="rId32"/>
    <p:sldId id="273" r:id="rId33"/>
    <p:sldId id="281" r:id="rId34"/>
    <p:sldId id="282" r:id="rId35"/>
    <p:sldId id="274" r:id="rId36"/>
    <p:sldId id="302" r:id="rId37"/>
    <p:sldId id="275" r:id="rId38"/>
    <p:sldId id="276" r:id="rId39"/>
    <p:sldId id="277" r:id="rId40"/>
    <p:sldId id="283" r:id="rId41"/>
    <p:sldId id="284" r:id="rId42"/>
    <p:sldId id="285" r:id="rId43"/>
    <p:sldId id="286" r:id="rId44"/>
    <p:sldId id="287" r:id="rId45"/>
    <p:sldId id="288" r:id="rId46"/>
    <p:sldId id="289" r:id="rId47"/>
    <p:sldId id="290" r:id="rId48"/>
    <p:sldId id="291" r:id="rId49"/>
    <p:sldId id="292" r:id="rId50"/>
    <p:sldId id="293" r:id="rId51"/>
    <p:sldId id="294" r:id="rId52"/>
    <p:sldId id="295" r:id="rId53"/>
    <p:sldId id="296" r:id="rId54"/>
    <p:sldId id="297" r:id="rId55"/>
    <p:sldId id="298" r:id="rId56"/>
    <p:sldId id="299" r:id="rId57"/>
    <p:sldId id="300" r:id="rId58"/>
    <p:sldId id="279" r:id="rId59"/>
    <p:sldId id="340" r:id="rId60"/>
    <p:sldId id="341" r:id="rId61"/>
    <p:sldId id="342" r:id="rId62"/>
    <p:sldId id="280" r:id="rId63"/>
    <p:sldId id="331" r:id="rId64"/>
    <p:sldId id="332" r:id="rId65"/>
    <p:sldId id="333" r:id="rId66"/>
    <p:sldId id="334" r:id="rId67"/>
    <p:sldId id="343" r:id="rId6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7"/>
    <p:restoredTop sz="94647"/>
  </p:normalViewPr>
  <p:slideViewPr>
    <p:cSldViewPr snapToGrid="0" snapToObjects="1" showGuides="1">
      <p:cViewPr>
        <p:scale>
          <a:sx n="96" d="100"/>
          <a:sy n="96" d="100"/>
        </p:scale>
        <p:origin x="144" y="13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3.png>
</file>

<file path=ppt/media/image19.png>
</file>

<file path=ppt/media/image20.png>
</file>

<file path=ppt/media/image21.png>
</file>

<file path=ppt/media/image22.tiff>
</file>

<file path=ppt/media/image30.png>
</file>

<file path=ppt/media/image59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6D2F9-F15A-3849-A413-ACCA11382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A9C1E-1CB3-AD40-AA9B-99F3439BF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7AEDA-C072-D544-96EE-AB7AB8704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1DDEB-B26A-7340-A86A-69C540E21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84AF0-53C4-BE4E-ABBC-DD1AC98B0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51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315E2-21B7-1F41-BACD-51F972C96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ABE72-376E-1F4B-AB87-E0EAC4D11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DB7E9-4ACB-7D48-9B18-233216FB1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E5F6E-E270-2F48-9AC1-E9EE9956F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0F697-9ADD-2646-B903-A4C27435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AB568-5544-4C4D-B49D-E802F01BB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591748-4656-B14D-A89F-5844E8D00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61E78-B961-B744-85FD-322693454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0F524-BFCD-5F48-A5DF-E5131D28A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A4233-13A3-B042-A083-9DE91D75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6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47A9-85FD-124A-A9FF-C872EA98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79DD7-00C4-CB40-83B5-D0C1CE1AD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5E7F8-876B-0444-8F62-79760E77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630C4-3804-8B41-9EF7-30904D9A9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4B088-4970-284D-9DA9-B28217EA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0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E745-280D-F84B-88EA-BB8F10FA2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578B6-1FAC-5C48-A42C-972D6EA42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988D5-449E-774E-A5C6-17D684957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DE9B7-52F5-1347-BDBB-14AD131F1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E79B0-D642-C74D-8B94-BD265C3A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92E60-08F8-2443-B310-F3C52C1B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83004-CEBE-4E45-8727-78ECFD27B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16415-BD17-2C43-B22F-48E8F9121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388551-1B7B-DE4B-A53A-2F78112BA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3BE496-7804-034C-81C2-D4BC2CFE9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0F84D-546D-5542-A9B7-1DB5B6334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22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F9D3C-DF3D-8442-8771-924889919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E8E65-0F85-6A4D-AC6D-5C69A9DF9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2FCCA-CCA2-1447-9357-D6F1DE692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793F46-8F65-824E-BCCA-531E74F6C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D7C67-9CF7-9E4C-94AC-9CF0101962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21E7BB-22F8-074D-A99F-0BAFE2103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021BAB-3290-3E4A-8E9F-2FA4231B2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6EAB01-05F6-BE40-B985-8FB213327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74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9DE5-5A35-E44E-B9C0-64139662B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A3588-EBF4-8847-A1CC-7F22AD03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A347A-585F-8C48-9C65-956375645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87C27-D763-3742-AA84-608CB24A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35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9952D5-0E14-0748-8530-C9FD36D36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3BF29-68C6-F941-96D3-6A48CB45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D9AEC-5DEF-4F45-91FB-1C54C9C05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8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074C6-E5D2-3B48-9F07-2DD8E515B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32A53-67E4-B546-AEFA-00B045C58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0744C-DB98-CE42-B01C-7E44C2AA9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8E634-C8CD-6245-BE29-B3A7C4817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880EC-CBCD-8C4E-AB7D-6596F4277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A057CE-C96E-144F-97D2-5E38AD897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7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0EC4-779B-614C-907D-9C076075F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18374-0E55-D346-B0E5-179B12E3E9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5124E-63A5-F344-A3FA-03E1E5B1F4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F627F-38F4-A14B-AC67-4E834E0B2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90E35-7AAC-3F4D-B2DA-CE4EA6BE4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13787-3280-A040-8CA0-BA0D1A29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3C7B71-84D6-684C-80E8-D9F97F44D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3FA6E-5BD5-4F41-B846-F90B73852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1ADB0-BF54-E34D-AFD8-01A4F6A84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04067-99F2-0243-A3AE-0A86EE164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3803-6BAA-3541-9DB9-69E777626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5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tiff"/><Relationship Id="rId4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5D5B2-20B2-C343-A478-2DFB262A09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Neural Machine Translation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E4CD7-CA08-3F44-921B-BC7DDDBC8E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</a:t>
            </a:r>
            <a:r>
              <a:rPr lang="en-US" dirty="0" err="1"/>
              <a:t>梅約納</a:t>
            </a:r>
            <a:endParaRPr lang="en-US" dirty="0"/>
          </a:p>
          <a:p>
            <a:r>
              <a:rPr lang="en-US" dirty="0" err="1"/>
              <a:t>Nanyun</a:t>
            </a:r>
            <a:r>
              <a:rPr lang="en-US" dirty="0"/>
              <a:t> (Violet) Peng -- </a:t>
            </a:r>
            <a:r>
              <a:rPr lang="ja-JP" altLang="en-US"/>
              <a:t>彭楠赟</a:t>
            </a:r>
            <a:endParaRPr lang="en-US" dirty="0"/>
          </a:p>
          <a:p>
            <a:r>
              <a:rPr lang="en-US"/>
              <a:t>November 7, </a:t>
            </a:r>
            <a:r>
              <a:rPr lang="en-US" dirty="0"/>
              <a:t>2018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C44D6-FF43-0C46-90B2-578333184040}"/>
              </a:ext>
            </a:extLst>
          </p:cNvPr>
          <p:cNvSpPr txBox="1"/>
          <p:nvPr/>
        </p:nvSpPr>
        <p:spPr>
          <a:xfrm>
            <a:off x="452063" y="6339155"/>
            <a:ext cx="5823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from Richard </a:t>
            </a:r>
            <a:r>
              <a:rPr lang="en-US" dirty="0" err="1"/>
              <a:t>Socher</a:t>
            </a:r>
            <a:r>
              <a:rPr lang="en-US" dirty="0"/>
              <a:t>, Abi See, Chris </a:t>
            </a:r>
            <a:r>
              <a:rPr lang="en-US" dirty="0" err="1"/>
              <a:t>Olah</a:t>
            </a:r>
            <a:r>
              <a:rPr lang="en-US" dirty="0"/>
              <a:t>, Philip Koehn</a:t>
            </a:r>
          </a:p>
        </p:txBody>
      </p:sp>
    </p:spTree>
    <p:extLst>
      <p:ext uri="{BB962C8B-B14F-4D97-AF65-F5344CB8AC3E}">
        <p14:creationId xmlns:p14="http://schemas.microsoft.com/office/powerpoint/2010/main" val="282825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72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2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-3.2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.436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33.6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14.4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-5.6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-7.8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=DET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=DET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  <a:r>
                        <a:rPr lang="en-US" sz="1400" baseline="-25000" dirty="0"/>
                        <a:t>i-2</a:t>
                      </a:r>
                      <a:r>
                        <a:rPr lang="en-US" sz="1400" baseline="0" dirty="0"/>
                        <a:t>=apple ^ X</a:t>
                      </a:r>
                      <a:r>
                        <a:rPr lang="en-US" sz="1400" baseline="-25000" dirty="0"/>
                        <a:t>i-1</a:t>
                      </a:r>
                      <a:r>
                        <a:rPr lang="en-US" sz="1400" baseline="0" dirty="0"/>
                        <a:t>=the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3123581" y="529169"/>
            <a:ext cx="12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w(x</a:t>
            </a:r>
            <a:r>
              <a:rPr lang="en-US" baseline="-25000"/>
              <a:t>i</a:t>
            </a:r>
            <a:r>
              <a:rPr lang="en-US"/>
              <a:t>=bit)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582267" y="492883"/>
            <a:ext cx="167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w(x</a:t>
            </a:r>
            <a:r>
              <a:rPr lang="en-US" baseline="-25000"/>
              <a:t>i</a:t>
            </a:r>
            <a:r>
              <a:rPr lang="en-US"/>
              <a:t>=bought)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725623" y="2388259"/>
            <a:ext cx="4938486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As before, we can add arbitrary features</a:t>
            </a:r>
          </a:p>
          <a:p>
            <a:pPr lvl="1"/>
            <a:r>
              <a:rPr lang="en-US" dirty="0"/>
              <a:t>POS tags</a:t>
            </a:r>
          </a:p>
          <a:p>
            <a:pPr lvl="1"/>
            <a:r>
              <a:rPr lang="en-US" dirty="0"/>
              <a:t>word length</a:t>
            </a:r>
          </a:p>
          <a:p>
            <a:pPr lvl="1"/>
            <a:r>
              <a:rPr lang="en-US" dirty="0"/>
              <a:t>initial letter</a:t>
            </a:r>
          </a:p>
          <a:p>
            <a:r>
              <a:rPr lang="en-US" dirty="0"/>
              <a:t>What about conjuncts of features (bigram+)?</a:t>
            </a:r>
          </a:p>
          <a:p>
            <a:pPr lvl="1"/>
            <a:r>
              <a:rPr lang="en-US" dirty="0"/>
              <a:t>Yes, but this will get very lengthy</a:t>
            </a:r>
          </a:p>
          <a:p>
            <a:pPr lvl="1"/>
            <a:r>
              <a:rPr lang="en-US" dirty="0"/>
              <a:t>Neural Idea: stacks of </a:t>
            </a:r>
            <a:r>
              <a:rPr lang="en-US" dirty="0" err="1"/>
              <a:t>perceptrons</a:t>
            </a:r>
            <a:r>
              <a:rPr lang="en-US" dirty="0"/>
              <a:t> with nonlinearity allow conjuncts for free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55657" y="1468391"/>
            <a:ext cx="5561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P(bit | the cat) vs P(bought | the cat)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600DBD-C87A-AF4D-B061-80B425011BE8}"/>
              </a:ext>
            </a:extLst>
          </p:cNvPr>
          <p:cNvSpPr txBox="1"/>
          <p:nvPr/>
        </p:nvSpPr>
        <p:spPr>
          <a:xfrm>
            <a:off x="6807200" y="287676"/>
            <a:ext cx="48865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Can Do It For LMs Too!</a:t>
            </a:r>
          </a:p>
        </p:txBody>
      </p:sp>
    </p:spTree>
    <p:extLst>
      <p:ext uri="{BB962C8B-B14F-4D97-AF65-F5344CB8AC3E}">
        <p14:creationId xmlns:p14="http://schemas.microsoft.com/office/powerpoint/2010/main" val="3046727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9058D3-A1A9-7349-AC06-E6EA85A35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073" y="0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2DDC328-DFC7-2E4A-88CA-574A1D07AB7E}"/>
              </a:ext>
            </a:extLst>
          </p:cNvPr>
          <p:cNvSpPr/>
          <p:nvPr/>
        </p:nvSpPr>
        <p:spPr>
          <a:xfrm>
            <a:off x="1898073" y="6276109"/>
            <a:ext cx="8174182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080414-97D1-704A-9D68-918D32C547EE}"/>
              </a:ext>
            </a:extLst>
          </p:cNvPr>
          <p:cNvSpPr txBox="1"/>
          <p:nvPr/>
        </p:nvSpPr>
        <p:spPr>
          <a:xfrm>
            <a:off x="9628909" y="2768723"/>
            <a:ext cx="231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Represents the 4-gram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B38150-CB42-0D41-9812-8AE1A65A9A67}"/>
              </a:ext>
            </a:extLst>
          </p:cNvPr>
          <p:cNvSpPr txBox="1"/>
          <p:nvPr/>
        </p:nvSpPr>
        <p:spPr>
          <a:xfrm>
            <a:off x="8997568" y="1015030"/>
            <a:ext cx="309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</a:t>
            </a:r>
            <a:r>
              <a:rPr lang="en-US" dirty="0" err="1"/>
              <a:t>x|the</a:t>
            </a:r>
            <a:r>
              <a:rPr lang="en-US" dirty="0"/>
              <a:t> students opened their)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3B8B149-1F24-394C-84DF-29B5A1BE3D6C}"/>
              </a:ext>
            </a:extLst>
          </p:cNvPr>
          <p:cNvCxnSpPr>
            <a:cxnSpLocks/>
          </p:cNvCxnSpPr>
          <p:nvPr/>
        </p:nvCxnSpPr>
        <p:spPr>
          <a:xfrm flipH="1">
            <a:off x="9747271" y="3138055"/>
            <a:ext cx="477384" cy="2424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FFBA874-DBC8-6345-84C1-36C4AF1499B8}"/>
              </a:ext>
            </a:extLst>
          </p:cNvPr>
          <p:cNvSpPr txBox="1"/>
          <p:nvPr/>
        </p:nvSpPr>
        <p:spPr>
          <a:xfrm>
            <a:off x="9628909" y="3737585"/>
            <a:ext cx="2311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</a:t>
            </a:r>
            <a:r>
              <a:rPr lang="en-US" dirty="0" err="1"/>
              <a:t>backoff</a:t>
            </a:r>
            <a:r>
              <a:rPr lang="en-US" dirty="0"/>
              <a:t>!</a:t>
            </a:r>
          </a:p>
          <a:p>
            <a:r>
              <a:rPr lang="en-US" dirty="0"/>
              <a:t>No unseen sequences!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72A007-C5F4-304F-9DD7-3574F3475563}"/>
              </a:ext>
            </a:extLst>
          </p:cNvPr>
          <p:cNvSpPr txBox="1"/>
          <p:nvPr/>
        </p:nvSpPr>
        <p:spPr>
          <a:xfrm>
            <a:off x="4760631" y="3922291"/>
            <a:ext cx="170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Word "features"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51C93EB-F597-B942-BB90-D5E01F340931}"/>
              </a:ext>
            </a:extLst>
          </p:cNvPr>
          <p:cNvCxnSpPr>
            <a:cxnSpLocks/>
          </p:cNvCxnSpPr>
          <p:nvPr/>
        </p:nvCxnSpPr>
        <p:spPr>
          <a:xfrm>
            <a:off x="5439908" y="4252338"/>
            <a:ext cx="656092" cy="3975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DEC6129-16C9-9B4E-94E2-1106B683D75C}"/>
              </a:ext>
            </a:extLst>
          </p:cNvPr>
          <p:cNvSpPr txBox="1"/>
          <p:nvPr/>
        </p:nvSpPr>
        <p:spPr>
          <a:xfrm>
            <a:off x="5241279" y="2934769"/>
            <a:ext cx="1824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Phrase "features"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85D804E-E5AF-7645-B804-8ADEE503D05D}"/>
              </a:ext>
            </a:extLst>
          </p:cNvPr>
          <p:cNvCxnSpPr>
            <a:cxnSpLocks/>
          </p:cNvCxnSpPr>
          <p:nvPr/>
        </p:nvCxnSpPr>
        <p:spPr>
          <a:xfrm>
            <a:off x="5920556" y="3264816"/>
            <a:ext cx="656092" cy="3975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17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0B54EA-8F3F-2944-AFF7-07E54A50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LM to MT?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149DC0-E46F-2E4B-91F1-17A14083DF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Why not predict the translation of "the students opened their" instead of the next word?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No phrase-phrase data</a:t>
            </a:r>
          </a:p>
          <a:p>
            <a:pPr lvl="1"/>
            <a:r>
              <a:rPr lang="en-US" dirty="0"/>
              <a:t>Some phrases not translatable</a:t>
            </a:r>
          </a:p>
          <a:p>
            <a:pPr lvl="1"/>
            <a:r>
              <a:rPr lang="en-US" dirty="0"/>
              <a:t>How to reorder the translations?</a:t>
            </a:r>
          </a:p>
          <a:p>
            <a:pPr lvl="1"/>
            <a:r>
              <a:rPr lang="en-US" dirty="0"/>
              <a:t>Can we condition on the whole sentence at once?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1568EF-3541-2C48-8EED-C609CA36B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909" t="14142" r="4243" b="7879"/>
          <a:stretch/>
        </p:blipFill>
        <p:spPr>
          <a:xfrm>
            <a:off x="6560126" y="755072"/>
            <a:ext cx="4558146" cy="534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37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F02EA0-BC47-E546-B48F-81FD4D115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9844BCA-64C9-0D40-8F79-BF6FEE6C86E9}"/>
              </a:ext>
            </a:extLst>
          </p:cNvPr>
          <p:cNvSpPr/>
          <p:nvPr/>
        </p:nvSpPr>
        <p:spPr>
          <a:xfrm>
            <a:off x="8243455" y="6276109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94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RNNs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385856" y="3801539"/>
            <a:ext cx="255239" cy="1119225"/>
            <a:chOff x="2201634" y="201961"/>
            <a:chExt cx="652402" cy="2125603"/>
          </a:xfrm>
        </p:grpSpPr>
        <p:sp>
          <p:nvSpPr>
            <p:cNvPr id="7" name="Rectangle 6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367568" y="2235359"/>
            <a:ext cx="323889" cy="1566056"/>
            <a:chOff x="2117336" y="80424"/>
            <a:chExt cx="641196" cy="3897351"/>
          </a:xfrm>
        </p:grpSpPr>
        <p:sp>
          <p:nvSpPr>
            <p:cNvPr id="12" name="Rectangle 11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iangle 14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237164" y="2368275"/>
            <a:ext cx="356481" cy="2153442"/>
            <a:chOff x="2117336" y="80424"/>
            <a:chExt cx="641196" cy="3897351"/>
          </a:xfrm>
        </p:grpSpPr>
        <p:sp>
          <p:nvSpPr>
            <p:cNvPr id="20" name="Rectangle 19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073636" y="2422686"/>
            <a:ext cx="329423" cy="2002316"/>
            <a:chOff x="6256779" y="769180"/>
            <a:chExt cx="641196" cy="3897351"/>
          </a:xfrm>
        </p:grpSpPr>
        <p:sp>
          <p:nvSpPr>
            <p:cNvPr id="28" name="Rectangle 27"/>
            <p:cNvSpPr/>
            <p:nvPr/>
          </p:nvSpPr>
          <p:spPr>
            <a:xfrm>
              <a:off x="6256779" y="769180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376059" y="939840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375869" y="2290621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376059" y="4093984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375869" y="1586407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375869" y="2879305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375869" y="3496588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Freeform 34"/>
          <p:cNvSpPr/>
          <p:nvPr/>
        </p:nvSpPr>
        <p:spPr>
          <a:xfrm>
            <a:off x="3770234" y="2005703"/>
            <a:ext cx="1655966" cy="444027"/>
          </a:xfrm>
          <a:custGeom>
            <a:avLst/>
            <a:gdLst>
              <a:gd name="connsiteX0" fmla="*/ 1655966 w 1655966"/>
              <a:gd name="connsiteY0" fmla="*/ 369455 h 444027"/>
              <a:gd name="connsiteX1" fmla="*/ 1591311 w 1655966"/>
              <a:gd name="connsiteY1" fmla="*/ 277091 h 444027"/>
              <a:gd name="connsiteX2" fmla="*/ 1572839 w 1655966"/>
              <a:gd name="connsiteY2" fmla="*/ 249382 h 444027"/>
              <a:gd name="connsiteX3" fmla="*/ 1517420 w 1655966"/>
              <a:gd name="connsiteY3" fmla="*/ 193964 h 444027"/>
              <a:gd name="connsiteX4" fmla="*/ 1489711 w 1655966"/>
              <a:gd name="connsiteY4" fmla="*/ 166255 h 444027"/>
              <a:gd name="connsiteX5" fmla="*/ 1462002 w 1655966"/>
              <a:gd name="connsiteY5" fmla="*/ 147782 h 444027"/>
              <a:gd name="connsiteX6" fmla="*/ 1092548 w 1655966"/>
              <a:gd name="connsiteY6" fmla="*/ 18473 h 444027"/>
              <a:gd name="connsiteX7" fmla="*/ 1018657 w 1655966"/>
              <a:gd name="connsiteY7" fmla="*/ 9236 h 444027"/>
              <a:gd name="connsiteX8" fmla="*/ 750802 w 1655966"/>
              <a:gd name="connsiteY8" fmla="*/ 0 h 444027"/>
              <a:gd name="connsiteX9" fmla="*/ 113493 w 1655966"/>
              <a:gd name="connsiteY9" fmla="*/ 9236 h 444027"/>
              <a:gd name="connsiteX10" fmla="*/ 85784 w 1655966"/>
              <a:gd name="connsiteY10" fmla="*/ 18473 h 444027"/>
              <a:gd name="connsiteX11" fmla="*/ 58075 w 1655966"/>
              <a:gd name="connsiteY11" fmla="*/ 36945 h 444027"/>
              <a:gd name="connsiteX12" fmla="*/ 30366 w 1655966"/>
              <a:gd name="connsiteY12" fmla="*/ 92364 h 444027"/>
              <a:gd name="connsiteX13" fmla="*/ 11893 w 1655966"/>
              <a:gd name="connsiteY13" fmla="*/ 120073 h 444027"/>
              <a:gd name="connsiteX14" fmla="*/ 11893 w 1655966"/>
              <a:gd name="connsiteY14" fmla="*/ 221673 h 444027"/>
              <a:gd name="connsiteX15" fmla="*/ 30366 w 1655966"/>
              <a:gd name="connsiteY15" fmla="*/ 249382 h 444027"/>
              <a:gd name="connsiteX16" fmla="*/ 39602 w 1655966"/>
              <a:gd name="connsiteY16" fmla="*/ 277091 h 444027"/>
              <a:gd name="connsiteX17" fmla="*/ 95020 w 1655966"/>
              <a:gd name="connsiteY17" fmla="*/ 323273 h 444027"/>
              <a:gd name="connsiteX18" fmla="*/ 122729 w 1655966"/>
              <a:gd name="connsiteY18" fmla="*/ 332509 h 444027"/>
              <a:gd name="connsiteX19" fmla="*/ 159675 w 1655966"/>
              <a:gd name="connsiteY19" fmla="*/ 360218 h 444027"/>
              <a:gd name="connsiteX20" fmla="*/ 196620 w 1655966"/>
              <a:gd name="connsiteY20" fmla="*/ 369455 h 444027"/>
              <a:gd name="connsiteX21" fmla="*/ 224329 w 1655966"/>
              <a:gd name="connsiteY21" fmla="*/ 378691 h 444027"/>
              <a:gd name="connsiteX22" fmla="*/ 261275 w 1655966"/>
              <a:gd name="connsiteY22" fmla="*/ 397164 h 444027"/>
              <a:gd name="connsiteX23" fmla="*/ 307457 w 1655966"/>
              <a:gd name="connsiteY23" fmla="*/ 406400 h 444027"/>
              <a:gd name="connsiteX24" fmla="*/ 399820 w 1655966"/>
              <a:gd name="connsiteY24" fmla="*/ 424873 h 444027"/>
              <a:gd name="connsiteX25" fmla="*/ 510657 w 1655966"/>
              <a:gd name="connsiteY25" fmla="*/ 443345 h 444027"/>
              <a:gd name="connsiteX26" fmla="*/ 575311 w 1655966"/>
              <a:gd name="connsiteY26" fmla="*/ 443345 h 444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655966" h="444027">
                <a:moveTo>
                  <a:pt x="1655966" y="369455"/>
                </a:moveTo>
                <a:cubicBezTo>
                  <a:pt x="1614941" y="314755"/>
                  <a:pt x="1636789" y="345308"/>
                  <a:pt x="1591311" y="277091"/>
                </a:cubicBezTo>
                <a:cubicBezTo>
                  <a:pt x="1585154" y="267855"/>
                  <a:pt x="1580688" y="257231"/>
                  <a:pt x="1572839" y="249382"/>
                </a:cubicBezTo>
                <a:lnTo>
                  <a:pt x="1517420" y="193964"/>
                </a:lnTo>
                <a:cubicBezTo>
                  <a:pt x="1508184" y="184728"/>
                  <a:pt x="1500579" y="173501"/>
                  <a:pt x="1489711" y="166255"/>
                </a:cubicBezTo>
                <a:cubicBezTo>
                  <a:pt x="1480475" y="160097"/>
                  <a:pt x="1472406" y="151653"/>
                  <a:pt x="1462002" y="147782"/>
                </a:cubicBezTo>
                <a:cubicBezTo>
                  <a:pt x="1339717" y="102280"/>
                  <a:pt x="1217085" y="57391"/>
                  <a:pt x="1092548" y="18473"/>
                </a:cubicBezTo>
                <a:cubicBezTo>
                  <a:pt x="1068856" y="11069"/>
                  <a:pt x="1043443" y="10576"/>
                  <a:pt x="1018657" y="9236"/>
                </a:cubicBezTo>
                <a:cubicBezTo>
                  <a:pt x="929449" y="4414"/>
                  <a:pt x="840087" y="3079"/>
                  <a:pt x="750802" y="0"/>
                </a:cubicBezTo>
                <a:lnTo>
                  <a:pt x="113493" y="9236"/>
                </a:lnTo>
                <a:cubicBezTo>
                  <a:pt x="103761" y="9506"/>
                  <a:pt x="94492" y="14119"/>
                  <a:pt x="85784" y="18473"/>
                </a:cubicBezTo>
                <a:cubicBezTo>
                  <a:pt x="75855" y="23437"/>
                  <a:pt x="67311" y="30788"/>
                  <a:pt x="58075" y="36945"/>
                </a:cubicBezTo>
                <a:cubicBezTo>
                  <a:pt x="5130" y="116364"/>
                  <a:pt x="68609" y="15878"/>
                  <a:pt x="30366" y="92364"/>
                </a:cubicBezTo>
                <a:cubicBezTo>
                  <a:pt x="25402" y="102293"/>
                  <a:pt x="18051" y="110837"/>
                  <a:pt x="11893" y="120073"/>
                </a:cubicBezTo>
                <a:cubicBezTo>
                  <a:pt x="-2529" y="163342"/>
                  <a:pt x="-5339" y="158488"/>
                  <a:pt x="11893" y="221673"/>
                </a:cubicBezTo>
                <a:cubicBezTo>
                  <a:pt x="14814" y="232383"/>
                  <a:pt x="24208" y="240146"/>
                  <a:pt x="30366" y="249382"/>
                </a:cubicBezTo>
                <a:cubicBezTo>
                  <a:pt x="33445" y="258618"/>
                  <a:pt x="34202" y="268990"/>
                  <a:pt x="39602" y="277091"/>
                </a:cubicBezTo>
                <a:cubicBezTo>
                  <a:pt x="49815" y="292411"/>
                  <a:pt x="77982" y="314754"/>
                  <a:pt x="95020" y="323273"/>
                </a:cubicBezTo>
                <a:cubicBezTo>
                  <a:pt x="103728" y="327627"/>
                  <a:pt x="113493" y="329430"/>
                  <a:pt x="122729" y="332509"/>
                </a:cubicBezTo>
                <a:cubicBezTo>
                  <a:pt x="135044" y="341745"/>
                  <a:pt x="145906" y="353333"/>
                  <a:pt x="159675" y="360218"/>
                </a:cubicBezTo>
                <a:cubicBezTo>
                  <a:pt x="171029" y="365895"/>
                  <a:pt x="184414" y="365968"/>
                  <a:pt x="196620" y="369455"/>
                </a:cubicBezTo>
                <a:cubicBezTo>
                  <a:pt x="205981" y="372130"/>
                  <a:pt x="215380" y="374856"/>
                  <a:pt x="224329" y="378691"/>
                </a:cubicBezTo>
                <a:cubicBezTo>
                  <a:pt x="236985" y="384115"/>
                  <a:pt x="248213" y="392810"/>
                  <a:pt x="261275" y="397164"/>
                </a:cubicBezTo>
                <a:cubicBezTo>
                  <a:pt x="276168" y="402128"/>
                  <a:pt x="292132" y="402995"/>
                  <a:pt x="307457" y="406400"/>
                </a:cubicBezTo>
                <a:cubicBezTo>
                  <a:pt x="417736" y="430905"/>
                  <a:pt x="250495" y="397723"/>
                  <a:pt x="399820" y="424873"/>
                </a:cubicBezTo>
                <a:cubicBezTo>
                  <a:pt x="441049" y="432369"/>
                  <a:pt x="466933" y="440222"/>
                  <a:pt x="510657" y="443345"/>
                </a:cubicBezTo>
                <a:cubicBezTo>
                  <a:pt x="532154" y="444880"/>
                  <a:pt x="553760" y="443345"/>
                  <a:pt x="575311" y="443345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4827122" y="3497566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648476" y="3512442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3559819" y="4393300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545105" y="3874671"/>
            <a:ext cx="5100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i-1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6464243" y="2842547"/>
                <a:ext cx="20316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,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…,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4243" y="2842547"/>
                <a:ext cx="2031646" cy="369332"/>
              </a:xfrm>
              <a:prstGeom prst="rect">
                <a:avLst/>
              </a:prstGeom>
              <a:blipFill rotWithShape="0">
                <a:blip r:embed="rId2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74429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67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"I"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2601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"I")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771558" y="98894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</a:t>
            </a:r>
            <a:r>
              <a:rPr lang="en-US" sz="3200" b="1" dirty="0" err="1"/>
              <a:t>h</a:t>
            </a:r>
            <a:r>
              <a:rPr lang="en-US" sz="3200" baseline="-25000" dirty="0" err="1"/>
              <a:t>"I</a:t>
            </a:r>
            <a:r>
              <a:rPr lang="en-US" sz="3200" baseline="-25000" dirty="0"/>
              <a:t>"</a:t>
            </a:r>
            <a:r>
              <a:rPr lang="en-US" sz="3200" dirty="0"/>
              <a:t>) </a:t>
            </a:r>
          </a:p>
        </p:txBody>
      </p:sp>
      <p:sp>
        <p:nvSpPr>
          <p:cNvPr id="37" name="Freeform 36"/>
          <p:cNvSpPr/>
          <p:nvPr/>
        </p:nvSpPr>
        <p:spPr>
          <a:xfrm>
            <a:off x="2625997" y="2462714"/>
            <a:ext cx="1539603" cy="2589577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75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661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"threw"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I threw)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86421" y="973089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</a:t>
            </a:r>
            <a:r>
              <a:rPr lang="en-US" sz="3200" b="1" dirty="0" err="1"/>
              <a:t>h</a:t>
            </a:r>
            <a:r>
              <a:rPr lang="en-US" sz="3200" baseline="-25000" dirty="0" err="1"/>
              <a:t>"I</a:t>
            </a:r>
            <a:r>
              <a:rPr lang="en-US" sz="3200" baseline="-25000" dirty="0"/>
              <a:t> threw"</a:t>
            </a:r>
            <a:r>
              <a:rPr lang="en-US" sz="32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"the"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I threw the)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=P(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</a:t>
            </a:r>
            <a:r>
              <a:rPr lang="en-US" sz="2800" b="1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"</a:t>
            </a:r>
            <a:r>
              <a:rPr lang="en-US" sz="28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214246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65027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60813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0469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228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"ball"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P(</a:t>
            </a:r>
            <a:r>
              <a:rPr lang="en-US" sz="2000" dirty="0" err="1"/>
              <a:t>w</a:t>
            </a:r>
            <a:r>
              <a:rPr lang="en-US" sz="2000" baseline="-25000" dirty="0" err="1"/>
              <a:t>i</a:t>
            </a:r>
            <a:r>
              <a:rPr lang="en-US" sz="2000" dirty="0"/>
              <a:t>= ... | I threw the ball)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634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the"</a:t>
            </a:r>
            <a:endParaRPr lang="en-US" sz="28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=P(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</a:t>
            </a:r>
            <a:r>
              <a:rPr lang="en-US" sz="2800" b="1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ball "</a:t>
            </a:r>
            <a:r>
              <a:rPr lang="en-US" sz="28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566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 ball"</a:t>
            </a:r>
            <a:endParaRPr lang="en-US" sz="3600" dirty="0"/>
          </a:p>
        </p:txBody>
      </p:sp>
      <p:sp>
        <p:nvSpPr>
          <p:cNvPr id="49" name="TextBox 48"/>
          <p:cNvSpPr txBox="1"/>
          <p:nvPr/>
        </p:nvSpPr>
        <p:spPr>
          <a:xfrm>
            <a:off x="7597548" y="4001837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P(</a:t>
            </a:r>
            <a:r>
              <a:rPr lang="en-US" sz="2000" dirty="0" err="1"/>
              <a:t>w</a:t>
            </a:r>
            <a:r>
              <a:rPr lang="en-US" sz="2000" baseline="-25000" dirty="0" err="1"/>
              <a:t>i</a:t>
            </a:r>
            <a:r>
              <a:rPr lang="en-US" sz="2000" dirty="0"/>
              <a:t>= STOP | I threw the ball) </a:t>
            </a:r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6881285" y="4442783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543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516823" y="3973009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518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"STOP"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467CC8E3-0DB6-E042-BF51-4D266477AA8F}"/>
              </a:ext>
            </a:extLst>
          </p:cNvPr>
          <p:cNvGrpSpPr/>
          <p:nvPr/>
        </p:nvGrpSpPr>
        <p:grpSpPr>
          <a:xfrm>
            <a:off x="4423591" y="1383210"/>
            <a:ext cx="641196" cy="3897351"/>
            <a:chOff x="3879072" y="829968"/>
            <a:chExt cx="641196" cy="3897351"/>
          </a:xfrm>
        </p:grpSpPr>
        <p:sp>
          <p:nvSpPr>
            <p:cNvPr id="20" name="Rectangle 19"/>
            <p:cNvSpPr/>
            <p:nvPr/>
          </p:nvSpPr>
          <p:spPr>
            <a:xfrm>
              <a:off x="3879072" y="829968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3975737" y="945317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3975547" y="2296098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3965463" y="4002650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3975547" y="1591884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3975547" y="286630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3965273" y="342807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6398617" y="1397378"/>
            <a:ext cx="46306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This is a representation </a:t>
            </a:r>
          </a:p>
          <a:p>
            <a:r>
              <a:rPr lang="en-US" sz="3600" dirty="0"/>
              <a:t>of a sentence.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20382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ball"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528029" y="64966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616575" y="577098"/>
            <a:ext cx="3278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 ball STOP"</a:t>
            </a:r>
            <a:endParaRPr lang="en-US" sz="36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A9D7CCA-9CA1-044A-9A1F-65504596B0BE}"/>
              </a:ext>
            </a:extLst>
          </p:cNvPr>
          <p:cNvSpPr txBox="1"/>
          <p:nvPr/>
        </p:nvSpPr>
        <p:spPr>
          <a:xfrm>
            <a:off x="6398617" y="2962496"/>
            <a:ext cx="505914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We can use it to condition</a:t>
            </a:r>
            <a:br>
              <a:rPr lang="en-US" sz="3600" dirty="0"/>
            </a:br>
            <a:r>
              <a:rPr lang="en-US" sz="3600" dirty="0"/>
              <a:t>a model for producing </a:t>
            </a:r>
            <a:br>
              <a:rPr lang="en-US" sz="3600" dirty="0"/>
            </a:br>
            <a:r>
              <a:rPr lang="en-US" sz="3600" dirty="0"/>
              <a:t>translations.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933634-CE0D-4443-9D05-D1DC6405C81E}"/>
              </a:ext>
            </a:extLst>
          </p:cNvPr>
          <p:cNvSpPr txBox="1"/>
          <p:nvPr/>
        </p:nvSpPr>
        <p:spPr>
          <a:xfrm>
            <a:off x="6398617" y="4782182"/>
            <a:ext cx="49543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Does it capture syntax? Semantics? Everything?</a:t>
            </a:r>
          </a:p>
        </p:txBody>
      </p:sp>
    </p:spTree>
    <p:extLst>
      <p:ext uri="{BB962C8B-B14F-4D97-AF65-F5344CB8AC3E}">
        <p14:creationId xmlns:p14="http://schemas.microsoft.com/office/powerpoint/2010/main" val="1602103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FBDA4-D3E8-FB44-A5DA-431E9653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Pre-Neural Statistical MT (1989-2014)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15E23-8626-0742-9AA1-9219D1CB2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EM to find word alignments of parallel sentences</a:t>
            </a:r>
          </a:p>
          <a:p>
            <a:r>
              <a:rPr lang="en-US" dirty="0"/>
              <a:t>Break sentences up into phrase pair chunks</a:t>
            </a:r>
          </a:p>
          <a:p>
            <a:r>
              <a:rPr lang="en-US" dirty="0"/>
              <a:t>Extract feature values for each chunk and optimize weights to maximize BLEU on development set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Translations are often not that fluent (looks like a ransom note)</a:t>
            </a:r>
          </a:p>
          <a:p>
            <a:pPr lvl="1"/>
            <a:r>
              <a:rPr lang="en-US" dirty="0"/>
              <a:t>Which features to choose? How to combine?</a:t>
            </a:r>
          </a:p>
          <a:p>
            <a:pPr lvl="1"/>
            <a:r>
              <a:rPr lang="en-US" dirty="0"/>
              <a:t>Fairly complicated noisy pipeline</a:t>
            </a:r>
          </a:p>
        </p:txBody>
      </p:sp>
    </p:spTree>
    <p:extLst>
      <p:ext uri="{BB962C8B-B14F-4D97-AF65-F5344CB8AC3E}">
        <p14:creationId xmlns:p14="http://schemas.microsoft.com/office/powerpoint/2010/main" val="2076522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iangle 2"/>
          <p:cNvSpPr/>
          <p:nvPr/>
        </p:nvSpPr>
        <p:spPr>
          <a:xfrm>
            <a:off x="1619922" y="1290918"/>
            <a:ext cx="8952155" cy="4733365"/>
          </a:xfrm>
          <a:prstGeom prst="triangl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30754" y="6024283"/>
            <a:ext cx="1178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Source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76204" y="6024283"/>
            <a:ext cx="1085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Target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619922" y="4107543"/>
            <a:ext cx="1457107" cy="158205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rot="18770861">
            <a:off x="488192" y="3721915"/>
            <a:ext cx="4625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Analysis (build representation)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8245908" y="3272684"/>
            <a:ext cx="2541957" cy="2751599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2656258">
            <a:off x="8005237" y="3913789"/>
            <a:ext cx="44914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Generation </a:t>
            </a:r>
          </a:p>
          <a:p>
            <a:r>
              <a:rPr lang="en-US" sz="2800" dirty="0"/>
              <a:t>(read off leaves)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4459729" y="2543267"/>
            <a:ext cx="3404476" cy="729417"/>
            <a:chOff x="4387810" y="3683699"/>
            <a:chExt cx="3404476" cy="729417"/>
          </a:xfrm>
        </p:grpSpPr>
        <p:cxnSp>
          <p:nvCxnSpPr>
            <p:cNvPr id="21" name="Straight Arrow Connector 20"/>
            <p:cNvCxnSpPr>
              <a:cxnSpLocks/>
            </p:cNvCxnSpPr>
            <p:nvPr/>
          </p:nvCxnSpPr>
          <p:spPr>
            <a:xfrm>
              <a:off x="4387810" y="4380193"/>
              <a:ext cx="3404476" cy="32923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345945" y="3683699"/>
              <a:ext cx="13562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Transfer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281149" y="618853"/>
            <a:ext cx="1761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Interlingua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01A3A1-AE8D-6F4B-9366-077EF973AF83}"/>
              </a:ext>
            </a:extLst>
          </p:cNvPr>
          <p:cNvSpPr txBox="1"/>
          <p:nvPr/>
        </p:nvSpPr>
        <p:spPr>
          <a:xfrm>
            <a:off x="4152333" y="3692105"/>
            <a:ext cx="1250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got this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7AA4A2-F0ED-D24F-8D10-79D159DB60E0}"/>
              </a:ext>
            </a:extLst>
          </p:cNvPr>
          <p:cNvCxnSpPr/>
          <p:nvPr/>
        </p:nvCxnSpPr>
        <p:spPr>
          <a:xfrm flipH="1" flipV="1">
            <a:off x="4336867" y="3239761"/>
            <a:ext cx="228397" cy="4178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B2BA363-8F3F-E74C-9320-D82C5EE746D6}"/>
              </a:ext>
            </a:extLst>
          </p:cNvPr>
          <p:cNvSpPr txBox="1"/>
          <p:nvPr/>
        </p:nvSpPr>
        <p:spPr>
          <a:xfrm>
            <a:off x="7505133" y="1877535"/>
            <a:ext cx="1805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get here?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9DAC751-1B26-674F-8C02-8034680227A6}"/>
              </a:ext>
            </a:extLst>
          </p:cNvPr>
          <p:cNvCxnSpPr>
            <a:cxnSpLocks/>
          </p:cNvCxnSpPr>
          <p:nvPr/>
        </p:nvCxnSpPr>
        <p:spPr>
          <a:xfrm flipH="1">
            <a:off x="7924801" y="2246867"/>
            <a:ext cx="66493" cy="85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F77778-FF66-FE44-A28B-1F8FE1EF0DBD}"/>
              </a:ext>
            </a:extLst>
          </p:cNvPr>
          <p:cNvCxnSpPr>
            <a:cxnSpLocks/>
          </p:cNvCxnSpPr>
          <p:nvPr/>
        </p:nvCxnSpPr>
        <p:spPr>
          <a:xfrm>
            <a:off x="4542795" y="3383402"/>
            <a:ext cx="5976515" cy="259496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BAD0916-EAF0-A443-8CD5-0B94670AE3DC}"/>
              </a:ext>
            </a:extLst>
          </p:cNvPr>
          <p:cNvSpPr txBox="1"/>
          <p:nvPr/>
        </p:nvSpPr>
        <p:spPr>
          <a:xfrm rot="1319079">
            <a:off x="5271474" y="4624172"/>
            <a:ext cx="3907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Better yet, let's just go straight here</a:t>
            </a:r>
            <a:br>
              <a:rPr lang="en-US" dirty="0"/>
            </a:br>
            <a:r>
              <a:rPr lang="en-US" dirty="0"/>
              <a:t>(but still, how?)</a:t>
            </a:r>
          </a:p>
        </p:txBody>
      </p:sp>
      <p:sp>
        <p:nvSpPr>
          <p:cNvPr id="27" name="Title 17">
            <a:extLst>
              <a:ext uri="{FF2B5EF4-FFF2-40B4-BE49-F238E27FC236}">
                <a16:creationId xmlns:a16="http://schemas.microsoft.com/office/drawing/2014/main" id="{03173F67-6E1A-B547-AF00-A1438BA0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New Approach</a:t>
            </a:r>
          </a:p>
        </p:txBody>
      </p:sp>
    </p:spTree>
    <p:extLst>
      <p:ext uri="{BB962C8B-B14F-4D97-AF65-F5344CB8AC3E}">
        <p14:creationId xmlns:p14="http://schemas.microsoft.com/office/powerpoint/2010/main" val="86098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45DFC-F55D-8040-B893-4434EB80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a sentence vector for machine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5863E-0364-F347-81A3-1242018DC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45727" cy="4351338"/>
          </a:xfrm>
        </p:spPr>
        <p:txBody>
          <a:bodyPr/>
          <a:lstStyle/>
          <a:p>
            <a:r>
              <a:rPr lang="en-US" dirty="0"/>
              <a:t>The vector is the product of an RNN (the encoder)</a:t>
            </a:r>
          </a:p>
          <a:p>
            <a:r>
              <a:rPr lang="en-US" dirty="0"/>
              <a:t>It can also be the input to </a:t>
            </a:r>
            <a:r>
              <a:rPr lang="en-US" u="sng" dirty="0"/>
              <a:t>another RNN</a:t>
            </a:r>
            <a:r>
              <a:rPr lang="en-US" dirty="0"/>
              <a:t> (the decoder)</a:t>
            </a:r>
          </a:p>
          <a:p>
            <a:r>
              <a:rPr lang="en-US" dirty="0"/>
              <a:t>We'll train them together in what's called the sequence-to-sequence (seq2seq) or encoder-decoder (more generally) model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E8A7609-0E41-5C46-978C-CA6ACEC76112}"/>
              </a:ext>
            </a:extLst>
          </p:cNvPr>
          <p:cNvGrpSpPr/>
          <p:nvPr/>
        </p:nvGrpSpPr>
        <p:grpSpPr>
          <a:xfrm>
            <a:off x="9120282" y="1825625"/>
            <a:ext cx="641196" cy="3897351"/>
            <a:chOff x="3879072" y="829968"/>
            <a:chExt cx="641196" cy="38973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32E99C4-AE6B-2D4E-BA59-7FA8E5101728}"/>
                </a:ext>
              </a:extLst>
            </p:cNvPr>
            <p:cNvSpPr/>
            <p:nvPr/>
          </p:nvSpPr>
          <p:spPr>
            <a:xfrm>
              <a:off x="3879072" y="829968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546DE95A-C8F0-B747-8900-3330788738EA}"/>
                </a:ext>
              </a:extLst>
            </p:cNvPr>
            <p:cNvSpPr/>
            <p:nvPr/>
          </p:nvSpPr>
          <p:spPr>
            <a:xfrm>
              <a:off x="3975737" y="945317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BD1F65DA-E3A4-A245-BECC-37849767612C}"/>
                </a:ext>
              </a:extLst>
            </p:cNvPr>
            <p:cNvSpPr/>
            <p:nvPr/>
          </p:nvSpPr>
          <p:spPr>
            <a:xfrm>
              <a:off x="3975547" y="2296098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0EF82F8E-F916-C647-966B-5D9424100953}"/>
                </a:ext>
              </a:extLst>
            </p:cNvPr>
            <p:cNvSpPr/>
            <p:nvPr/>
          </p:nvSpPr>
          <p:spPr>
            <a:xfrm>
              <a:off x="3965463" y="4002650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072C53F5-F1A1-5E48-99C7-B7AF3D8B088A}"/>
                </a:ext>
              </a:extLst>
            </p:cNvPr>
            <p:cNvSpPr/>
            <p:nvPr/>
          </p:nvSpPr>
          <p:spPr>
            <a:xfrm>
              <a:off x="3975547" y="1591884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6D4A0C71-64E9-FE47-9429-2298C81B0299}"/>
                </a:ext>
              </a:extLst>
            </p:cNvPr>
            <p:cNvSpPr/>
            <p:nvPr/>
          </p:nvSpPr>
          <p:spPr>
            <a:xfrm>
              <a:off x="3975547" y="286630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D5CF8073-4EF3-0049-BB84-3A2E25AD62BF}"/>
                </a:ext>
              </a:extLst>
            </p:cNvPr>
            <p:cNvSpPr/>
            <p:nvPr/>
          </p:nvSpPr>
          <p:spPr>
            <a:xfrm>
              <a:off x="3965273" y="342807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16530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02E7A4-2607-D446-A44C-85D8D1CC4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8E2BFC-0D6D-4847-B87C-B68E89AE1556}"/>
              </a:ext>
            </a:extLst>
          </p:cNvPr>
          <p:cNvSpPr/>
          <p:nvPr/>
        </p:nvSpPr>
        <p:spPr>
          <a:xfrm>
            <a:off x="8229600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D1BF76-2407-6043-8B1F-74EB61BA5933}"/>
              </a:ext>
            </a:extLst>
          </p:cNvPr>
          <p:cNvSpPr/>
          <p:nvPr/>
        </p:nvSpPr>
        <p:spPr>
          <a:xfrm>
            <a:off x="1122219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B30F41-77C6-8642-9E72-742ACD6940DE}"/>
              </a:ext>
            </a:extLst>
          </p:cNvPr>
          <p:cNvSpPr/>
          <p:nvPr/>
        </p:nvSpPr>
        <p:spPr>
          <a:xfrm>
            <a:off x="2036619" y="5396342"/>
            <a:ext cx="3186546" cy="1011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C7D1DE-2405-A845-B6F9-E8E6DD6A8847}"/>
              </a:ext>
            </a:extLst>
          </p:cNvPr>
          <p:cNvSpPr/>
          <p:nvPr/>
        </p:nvSpPr>
        <p:spPr>
          <a:xfrm>
            <a:off x="2115818" y="1181021"/>
            <a:ext cx="3186547" cy="12850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05EA2B-8161-1A46-BA69-7F04D26BA566}"/>
              </a:ext>
            </a:extLst>
          </p:cNvPr>
          <p:cNvGrpSpPr/>
          <p:nvPr/>
        </p:nvGrpSpPr>
        <p:grpSpPr>
          <a:xfrm>
            <a:off x="3956050" y="2282825"/>
            <a:ext cx="1066800" cy="1445779"/>
            <a:chOff x="3956050" y="2282825"/>
            <a:chExt cx="1066800" cy="144577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1284A20-4750-7E43-96ED-80598A4F3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0434" y="2527877"/>
              <a:ext cx="732443" cy="1200727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8242F0-520B-4E45-A70B-066E7CCBD9A3}"/>
                </a:ext>
              </a:extLst>
            </p:cNvPr>
            <p:cNvSpPr/>
            <p:nvPr/>
          </p:nvSpPr>
          <p:spPr>
            <a:xfrm>
              <a:off x="3956050" y="2282825"/>
              <a:ext cx="1066800" cy="311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3678108-7110-F448-81BE-4BD75E6CF464}"/>
                </a:ext>
              </a:extLst>
            </p:cNvPr>
            <p:cNvSpPr/>
            <p:nvPr/>
          </p:nvSpPr>
          <p:spPr>
            <a:xfrm>
              <a:off x="4692650" y="2435224"/>
              <a:ext cx="184611" cy="1211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59D2A83-C64E-7E49-B3FA-8C2D446181D9}"/>
                </a:ext>
              </a:extLst>
            </p:cNvPr>
            <p:cNvCxnSpPr/>
            <p:nvPr/>
          </p:nvCxnSpPr>
          <p:spPr>
            <a:xfrm>
              <a:off x="4648200" y="3051175"/>
              <a:ext cx="273050" cy="0"/>
            </a:xfrm>
            <a:prstGeom prst="line">
              <a:avLst/>
            </a:prstGeom>
            <a:ln w="2540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A3F6F63-0C3E-854E-9A9D-E2136F6CE7CA}"/>
              </a:ext>
            </a:extLst>
          </p:cNvPr>
          <p:cNvSpPr/>
          <p:nvPr/>
        </p:nvSpPr>
        <p:spPr>
          <a:xfrm>
            <a:off x="5425093" y="3460750"/>
            <a:ext cx="730907" cy="89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4F2DBF6-F824-A140-9541-283486723FC6}"/>
              </a:ext>
            </a:extLst>
          </p:cNvPr>
          <p:cNvGrpSpPr/>
          <p:nvPr/>
        </p:nvGrpSpPr>
        <p:grpSpPr>
          <a:xfrm>
            <a:off x="5838150" y="1982128"/>
            <a:ext cx="514553" cy="2111569"/>
            <a:chOff x="5838150" y="1982128"/>
            <a:chExt cx="514553" cy="211156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213492A-0606-9D4E-A7D4-BAA1ABA94AAF}"/>
                </a:ext>
              </a:extLst>
            </p:cNvPr>
            <p:cNvGrpSpPr/>
            <p:nvPr/>
          </p:nvGrpSpPr>
          <p:grpSpPr>
            <a:xfrm>
              <a:off x="5838150" y="1982128"/>
              <a:ext cx="478244" cy="2111569"/>
              <a:chOff x="5838150" y="1982128"/>
              <a:chExt cx="478244" cy="211156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4D4829-7B6A-3F4A-9072-651C6EB8D290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11E16CA-0000-6449-BA73-178132946BC5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3525638-876B-FE41-AEA7-D9089E7ECFE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1C798B8C-7904-0A41-A403-23E0A3693C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D3C024E-3A77-A54F-BA69-ABAEC53BA2D4}"/>
                </a:ext>
              </a:extLst>
            </p:cNvPr>
            <p:cNvSpPr/>
            <p:nvPr/>
          </p:nvSpPr>
          <p:spPr>
            <a:xfrm>
              <a:off x="6231412" y="3854450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7DB9285-3ED5-E042-990C-416EB857C167}"/>
              </a:ext>
            </a:extLst>
          </p:cNvPr>
          <p:cNvGrpSpPr/>
          <p:nvPr/>
        </p:nvGrpSpPr>
        <p:grpSpPr>
          <a:xfrm>
            <a:off x="6447087" y="1995390"/>
            <a:ext cx="524741" cy="2111569"/>
            <a:chOff x="6447087" y="1995390"/>
            <a:chExt cx="524741" cy="211156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11252B2-4F9D-FA44-95EA-344E9BF46DFA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369A2A9-2757-384E-8E54-C78D29B43A6F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0D1AF396-3DF2-CF42-930A-13B8A631031B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271813-D0A1-7744-93E3-91E76458D136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3BB7DA71-FC21-6244-AB76-D924CDA1F6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835D28-D097-9D49-A069-2D69D225734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D1CB55DF-0ADF-D84E-A3E6-FFFDF05C88C8}"/>
              </a:ext>
            </a:extLst>
          </p:cNvPr>
          <p:cNvSpPr/>
          <p:nvPr/>
        </p:nvSpPr>
        <p:spPr>
          <a:xfrm>
            <a:off x="5425093" y="1676400"/>
            <a:ext cx="575657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06F3E9-C35A-8046-9768-023901FDFB45}"/>
              </a:ext>
            </a:extLst>
          </p:cNvPr>
          <p:cNvSpPr/>
          <p:nvPr/>
        </p:nvSpPr>
        <p:spPr>
          <a:xfrm>
            <a:off x="6163068" y="1686487"/>
            <a:ext cx="43359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29EA54-FB34-2E48-89C8-D3A27FA46EC8}"/>
              </a:ext>
            </a:extLst>
          </p:cNvPr>
          <p:cNvGrpSpPr/>
          <p:nvPr/>
        </p:nvGrpSpPr>
        <p:grpSpPr>
          <a:xfrm>
            <a:off x="7061599" y="1982128"/>
            <a:ext cx="524741" cy="2111569"/>
            <a:chOff x="6447087" y="1995390"/>
            <a:chExt cx="524741" cy="21115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064DD93-01A2-CC44-96B8-CE7FA7251897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C9718D6-738A-BA4D-A637-B224A4EA716E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ABE5846-8F5B-5646-A888-79E15DB18399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7AD19E08-0023-044B-99F0-D862F8B6AE9E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869DF8C6-4ADB-7F44-98EE-98ED155D75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FE45EA-4299-7C42-B8FB-4EF20EFE622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7DD96A-37F2-094A-A19B-BB5CDDAAA785}"/>
              </a:ext>
            </a:extLst>
          </p:cNvPr>
          <p:cNvGrpSpPr/>
          <p:nvPr/>
        </p:nvGrpSpPr>
        <p:grpSpPr>
          <a:xfrm>
            <a:off x="7674322" y="1982128"/>
            <a:ext cx="524741" cy="2111569"/>
            <a:chOff x="6447087" y="1995390"/>
            <a:chExt cx="524741" cy="2111569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19CF3AF-8A13-E645-8783-29EC98A4A7FC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2A65C73-9E04-3B47-9AD1-6E7B8AF63469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3F8B966-E7BA-614B-8222-E1F31D6C682E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41ECBA6-EDC6-F14B-8CA7-D5DD6BB521AA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001EE7A6-4D6D-FE41-BE97-9AB855DDA7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4DBFE01-2642-464C-B4A5-23120B17A11A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2E6B112-3F24-6945-9DDE-045BD89ECAB0}"/>
              </a:ext>
            </a:extLst>
          </p:cNvPr>
          <p:cNvGrpSpPr/>
          <p:nvPr/>
        </p:nvGrpSpPr>
        <p:grpSpPr>
          <a:xfrm>
            <a:off x="8275887" y="1995390"/>
            <a:ext cx="524741" cy="2111569"/>
            <a:chOff x="6447087" y="1995390"/>
            <a:chExt cx="524741" cy="211156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85A1652-D1E5-644D-985B-96957C9E5F1E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768FA8E1-FF77-B441-AD3D-DB83E33C048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5BC75332-5CD2-784D-98FA-951B671916ED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46DBE110-A70E-F948-86C3-94D4BE15F590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2ABE9DC2-E9F2-6C47-B0AE-5B04F19496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549866C-2FEB-A74A-9629-7EDCAE7D34EB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7159258-F2EA-314E-8C8F-A24D4505E5BF}"/>
              </a:ext>
            </a:extLst>
          </p:cNvPr>
          <p:cNvGrpSpPr/>
          <p:nvPr/>
        </p:nvGrpSpPr>
        <p:grpSpPr>
          <a:xfrm>
            <a:off x="8912551" y="1985303"/>
            <a:ext cx="460550" cy="2111569"/>
            <a:chOff x="6447087" y="1995390"/>
            <a:chExt cx="524741" cy="2111569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7D5EB8C4-7B54-EF4B-99FF-8F7564B117AD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5EF2D243-1114-2149-8373-C68B33C81CC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2ACFE6D-EF8A-BA42-8F00-3DD4EBDDC264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AD34F3D-30C9-8E41-A423-D275846D402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B0715A40-D1C4-4E4B-8DAA-6834E1EBC3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8B10AC1-DE4E-0E47-9C51-FCD933CDE2A1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779F5217-C35C-5643-BE5B-464356F1275E}"/>
              </a:ext>
            </a:extLst>
          </p:cNvPr>
          <p:cNvSpPr/>
          <p:nvPr/>
        </p:nvSpPr>
        <p:spPr>
          <a:xfrm>
            <a:off x="6243202" y="3460749"/>
            <a:ext cx="287134" cy="873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1DD64E5-1026-5241-867C-F913A9186D09}"/>
              </a:ext>
            </a:extLst>
          </p:cNvPr>
          <p:cNvSpPr/>
          <p:nvPr/>
        </p:nvSpPr>
        <p:spPr>
          <a:xfrm>
            <a:off x="6686550" y="1679575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B974567-FF77-3E47-AA07-3A7BDCEA9AA9}"/>
              </a:ext>
            </a:extLst>
          </p:cNvPr>
          <p:cNvSpPr/>
          <p:nvPr/>
        </p:nvSpPr>
        <p:spPr>
          <a:xfrm>
            <a:off x="6728472" y="3453131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3CDA4E-7D56-B045-9D28-03CBEF215B9F}"/>
              </a:ext>
            </a:extLst>
          </p:cNvPr>
          <p:cNvSpPr/>
          <p:nvPr/>
        </p:nvSpPr>
        <p:spPr>
          <a:xfrm>
            <a:off x="5622759" y="2350168"/>
            <a:ext cx="5317958" cy="1378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8EFECEE-166C-FF41-92CC-07936F6EE0F4}"/>
              </a:ext>
            </a:extLst>
          </p:cNvPr>
          <p:cNvSpPr/>
          <p:nvPr/>
        </p:nvSpPr>
        <p:spPr>
          <a:xfrm>
            <a:off x="5412804" y="772947"/>
            <a:ext cx="4373193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42E09E8-4C60-8049-B08D-2387B954E6A7}"/>
              </a:ext>
            </a:extLst>
          </p:cNvPr>
          <p:cNvSpPr/>
          <p:nvPr/>
        </p:nvSpPr>
        <p:spPr>
          <a:xfrm>
            <a:off x="5565639" y="4517535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1E93FCC-B1EA-3D48-A019-0A2A4F7CEE1C}"/>
              </a:ext>
            </a:extLst>
          </p:cNvPr>
          <p:cNvSpPr/>
          <p:nvPr/>
        </p:nvSpPr>
        <p:spPr>
          <a:xfrm>
            <a:off x="5517516" y="5457254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ED26974-C69F-2B47-88C1-364774C5C6E7}"/>
              </a:ext>
            </a:extLst>
          </p:cNvPr>
          <p:cNvSpPr txBox="1"/>
          <p:nvPr/>
        </p:nvSpPr>
        <p:spPr>
          <a:xfrm>
            <a:off x="159142" y="4093697"/>
            <a:ext cx="2080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Extension: encoder often a </a:t>
            </a:r>
            <a:r>
              <a:rPr lang="en-US" u="sng" dirty="0"/>
              <a:t>bidirectional</a:t>
            </a:r>
            <a:r>
              <a:rPr lang="en-US" dirty="0"/>
              <a:t> RNN (two RNNs working in opposite directions) </a:t>
            </a:r>
          </a:p>
        </p:txBody>
      </p:sp>
    </p:spTree>
    <p:extLst>
      <p:ext uri="{BB962C8B-B14F-4D97-AF65-F5344CB8AC3E}">
        <p14:creationId xmlns:p14="http://schemas.microsoft.com/office/powerpoint/2010/main" val="96715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7" grpId="0" animBg="1"/>
      <p:bldP spid="35" grpId="0" animBg="1"/>
      <p:bldP spid="36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0528-7D31-724B-8554-B70EDE92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LM vs Seq2Seq, mathematically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LM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𝑈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f is a nonlinear function (tanh, usually). U, W, E are learned weight matrices; U and W each have bias terms. E is the 'embedding' matrix.</a:t>
                </a:r>
              </a:p>
              <a:p>
                <a:pPr/>
                <a:r>
                  <a:rPr lang="en-US" dirty="0"/>
                  <a:t>Seq2Seq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b>
                            </m:sSub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 separate matrices for output and input side, but basically one big RNN!</a:t>
                </a:r>
              </a:p>
              <a:p>
                <a:pPr lvl="1"/>
                <a:r>
                  <a:rPr lang="en-US" dirty="0"/>
                  <a:t>Bidirectional </a:t>
                </a:r>
                <a:r>
                  <a:rPr lang="en-US" dirty="0" err="1"/>
                  <a:t>externsion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2924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851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BBF977-601F-294F-83D6-BC9C2199EBC5}"/>
              </a:ext>
            </a:extLst>
          </p:cNvPr>
          <p:cNvSpPr txBox="1"/>
          <p:nvPr/>
        </p:nvSpPr>
        <p:spPr>
          <a:xfrm>
            <a:off x="1339516" y="2173705"/>
            <a:ext cx="2709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(Multi-level generalization)</a:t>
            </a:r>
          </a:p>
        </p:txBody>
      </p:sp>
    </p:spTree>
    <p:extLst>
      <p:ext uri="{BB962C8B-B14F-4D97-AF65-F5344CB8AC3E}">
        <p14:creationId xmlns:p14="http://schemas.microsoft.com/office/powerpoint/2010/main" val="580800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8C5B4E-CAAC-144F-9197-F697E9694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098B91-C1DC-5944-9BB0-F404A760D048}"/>
              </a:ext>
            </a:extLst>
          </p:cNvPr>
          <p:cNvSpPr/>
          <p:nvPr/>
        </p:nvSpPr>
        <p:spPr>
          <a:xfrm>
            <a:off x="1644316" y="6414654"/>
            <a:ext cx="8414083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243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4F1656-146D-3C40-800A-472810A2C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777909-78A9-9C4D-9A4D-2503330DA52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C9C008-64F1-364D-92A4-B5EBCDCE171C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941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1D758C-C763-8D4F-9D59-E3BF12B4B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0A10CDB-4471-BD44-817A-5D2BA56C063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2E986D-83E9-0040-9C1C-44A1EFFE0DA0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5747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D51689-4AEB-8442-BDDD-2D6930607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372F65-B523-1345-9432-9C59D1A764F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D67FFA-2E27-DD4F-B1E6-5A5C5F4DFF65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764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E79A19-B4D0-C14E-B99D-284B48A37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E68E61-B80C-294C-AC03-9B59DFF7F8A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D6AD14-E5B2-3649-AEF5-BEFC3B954E84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46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F76EA-84BE-4A44-B9D7-59E698117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87C53-3557-A845-9A31-7245CA73F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N-gram language model (2 or more)</a:t>
            </a:r>
          </a:p>
          <a:p>
            <a:r>
              <a:rPr lang="en-US" dirty="0"/>
              <a:t>Phrase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Word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Number of Insertion/deletions (when phrases include unaligned words)</a:t>
            </a:r>
          </a:p>
          <a:p>
            <a:r>
              <a:rPr lang="en-US" dirty="0"/>
              <a:t>Number of phrases used</a:t>
            </a:r>
          </a:p>
          <a:p>
            <a:r>
              <a:rPr lang="en-US" dirty="0"/>
              <a:t>Length of hypothesis</a:t>
            </a:r>
          </a:p>
          <a:p>
            <a:r>
              <a:rPr lang="en-US" dirty="0"/>
              <a:t>Amount of jumping around</a:t>
            </a:r>
          </a:p>
          <a:p>
            <a:r>
              <a:rPr lang="en-US" dirty="0"/>
              <a:t>Lexical flag features (binary value for "sentence contains 'octopus'") </a:t>
            </a:r>
          </a:p>
        </p:txBody>
      </p:sp>
    </p:spTree>
    <p:extLst>
      <p:ext uri="{BB962C8B-B14F-4D97-AF65-F5344CB8AC3E}">
        <p14:creationId xmlns:p14="http://schemas.microsoft.com/office/powerpoint/2010/main" val="3676617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98226-0F51-BA4A-A1B5-4F4A427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Language Model to Translation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An RNN LM estimates 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 seq2seq TM also estimates probability of </a:t>
                </a:r>
                <a:r>
                  <a:rPr lang="en-US" b="1" dirty="0"/>
                  <a:t>y </a:t>
                </a:r>
                <a:r>
                  <a:rPr lang="en-US" dirty="0"/>
                  <a:t>but conditions it on an input sequence </a:t>
                </a:r>
                <a:r>
                  <a:rPr lang="en-US" b="1" dirty="0"/>
                  <a:t>x</a:t>
                </a:r>
                <a:r>
                  <a:rPr lang="en-US" dirty="0"/>
                  <a:t>. It's a </a:t>
                </a:r>
                <a:r>
                  <a:rPr lang="en-US" u="sng" dirty="0"/>
                  <a:t>conditional language model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1" dirty="0"/>
              </a:p>
              <a:p>
                <a:r>
                  <a:rPr lang="en-US" dirty="0"/>
                  <a:t>Trained as one big RNN, basically in the same way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77436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461DBA-68E5-6D4E-B81A-BA7922F3C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084D28-E928-F549-8D15-0E7BA827520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0D1689-E4AA-1C4D-9B4D-7E278DFA9A49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62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1286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8205C4-4497-4844-AE93-ACC45A781EC0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9AB73F-9FF3-0248-BD90-42B18156B5F1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062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8D9814D-2BA6-8D4C-8702-59FF93340F6E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11C5C9-56FF-6E48-88B5-8B6C904A5A6C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151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8874DF-7213-4748-A8C5-706A97A92692}"/>
              </a:ext>
            </a:extLst>
          </p:cNvPr>
          <p:cNvSpPr/>
          <p:nvPr/>
        </p:nvSpPr>
        <p:spPr>
          <a:xfrm>
            <a:off x="1907266" y="6298619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199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4FC95-74EC-0646-A886-E9EDF3641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To Try Out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6E2E59D-E53F-FC45-B076-D748097ED080}"/>
              </a:ext>
            </a:extLst>
          </p:cNvPr>
          <p:cNvGrpSpPr/>
          <p:nvPr/>
        </p:nvGrpSpPr>
        <p:grpSpPr>
          <a:xfrm>
            <a:off x="1169859" y="1523636"/>
            <a:ext cx="3073277" cy="2816117"/>
            <a:chOff x="1410491" y="1996878"/>
            <a:chExt cx="3073277" cy="28161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C5A5062-BE1E-A641-8A30-E62167183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03542" y="2366210"/>
              <a:ext cx="2816801" cy="199590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80A4D3-03B0-4E40-A04D-FA6910913EF2}"/>
                </a:ext>
              </a:extLst>
            </p:cNvPr>
            <p:cNvSpPr txBox="1"/>
            <p:nvPr/>
          </p:nvSpPr>
          <p:spPr>
            <a:xfrm>
              <a:off x="2285999" y="1996878"/>
              <a:ext cx="2197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opennmt.net</a:t>
              </a:r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4CD7BE-FD18-1F4B-863E-5DF23069EF81}"/>
                </a:ext>
              </a:extLst>
            </p:cNvPr>
            <p:cNvSpPr txBox="1"/>
            <p:nvPr/>
          </p:nvSpPr>
          <p:spPr>
            <a:xfrm>
              <a:off x="1410491" y="4443663"/>
              <a:ext cx="30732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(we prefer the </a:t>
              </a:r>
              <a:r>
                <a:rPr lang="en-US" dirty="0" err="1"/>
                <a:t>pytorch</a:t>
              </a:r>
              <a:r>
                <a:rPr lang="en-US" dirty="0"/>
                <a:t> variant)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0640B-ED31-234D-956E-B378C971A2A6}"/>
              </a:ext>
            </a:extLst>
          </p:cNvPr>
          <p:cNvGrpSpPr/>
          <p:nvPr/>
        </p:nvGrpSpPr>
        <p:grpSpPr>
          <a:xfrm>
            <a:off x="7001905" y="1258065"/>
            <a:ext cx="2822183" cy="2969212"/>
            <a:chOff x="6523252" y="1843783"/>
            <a:chExt cx="2822183" cy="296921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673177-A3CC-D34C-BCA4-48017A72B0F5}"/>
                </a:ext>
              </a:extLst>
            </p:cNvPr>
            <p:cNvSpPr/>
            <p:nvPr/>
          </p:nvSpPr>
          <p:spPr>
            <a:xfrm>
              <a:off x="6523252" y="1843783"/>
              <a:ext cx="282218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/>
                <a:t>github.com</a:t>
              </a:r>
              <a:r>
                <a:rPr lang="en-US" dirty="0"/>
                <a:t>/</a:t>
              </a:r>
              <a:r>
                <a:rPr lang="en-US" dirty="0" err="1"/>
                <a:t>tensorflow</a:t>
              </a:r>
              <a:r>
                <a:rPr lang="en-US" dirty="0"/>
                <a:t>/</a:t>
              </a:r>
              <a:r>
                <a:rPr lang="en-US" dirty="0" err="1"/>
                <a:t>nmt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A46026C-B654-0F4D-85A9-C69061AF9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81793" y="2145995"/>
              <a:ext cx="2705100" cy="26670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43C52-9E4C-A843-B75E-BDCD61D646BF}"/>
              </a:ext>
            </a:extLst>
          </p:cNvPr>
          <p:cNvSpPr/>
          <p:nvPr/>
        </p:nvSpPr>
        <p:spPr>
          <a:xfrm>
            <a:off x="992777" y="4475747"/>
            <a:ext cx="3557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EdinburghNLP</a:t>
            </a:r>
            <a:r>
              <a:rPr lang="en-US" dirty="0"/>
              <a:t>/</a:t>
            </a:r>
            <a:r>
              <a:rPr lang="en-US" dirty="0" err="1"/>
              <a:t>nematus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10C3C4-5389-6E4C-82DB-17A22A662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388" y="4981073"/>
            <a:ext cx="3129843" cy="15452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006FFA5-994B-F346-8114-AA01AEBD4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9037" y="5279384"/>
            <a:ext cx="3002731" cy="109299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9046D5A-563B-E742-9FC3-A8AB8953B9E1}"/>
              </a:ext>
            </a:extLst>
          </p:cNvPr>
          <p:cNvSpPr/>
          <p:nvPr/>
        </p:nvSpPr>
        <p:spPr>
          <a:xfrm>
            <a:off x="5959037" y="4660413"/>
            <a:ext cx="28923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awslabs</a:t>
            </a:r>
            <a:r>
              <a:rPr lang="en-US" dirty="0"/>
              <a:t>/sockeye</a:t>
            </a:r>
          </a:p>
        </p:txBody>
      </p:sp>
    </p:spTree>
    <p:extLst>
      <p:ext uri="{BB962C8B-B14F-4D97-AF65-F5344CB8AC3E}">
        <p14:creationId xmlns:p14="http://schemas.microsoft.com/office/powerpoint/2010/main" val="35281361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EBC68D-DAB4-504D-8E87-C11965D881A4}"/>
              </a:ext>
            </a:extLst>
          </p:cNvPr>
          <p:cNvSpPr/>
          <p:nvPr/>
        </p:nvSpPr>
        <p:spPr>
          <a:xfrm>
            <a:off x="1814501" y="6272115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270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E45D6E4-57B8-5748-9DCB-68A931802572}"/>
              </a:ext>
            </a:extLst>
          </p:cNvPr>
          <p:cNvSpPr/>
          <p:nvPr/>
        </p:nvSpPr>
        <p:spPr>
          <a:xfrm>
            <a:off x="1894013" y="6311871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844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V="1">
            <a:off x="5588000" y="6458857"/>
            <a:ext cx="3962400" cy="29029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823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3CBD-6095-1E44-94B1-46B5A0118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EE7E81-FF61-FE42-8FA8-E70BB76FBCD6}"/>
              </a:ext>
            </a:extLst>
          </p:cNvPr>
          <p:cNvSpPr/>
          <p:nvPr/>
        </p:nvSpPr>
        <p:spPr>
          <a:xfrm>
            <a:off x="27312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 alignment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7E7FC2-5D32-C84B-8375-2474CD329930}"/>
              </a:ext>
            </a:extLst>
          </p:cNvPr>
          <p:cNvSpPr/>
          <p:nvPr/>
        </p:nvSpPr>
        <p:spPr>
          <a:xfrm>
            <a:off x="334338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Phrase pair extraction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14D88B-B48B-7B45-A2C8-30288BE43DE6}"/>
              </a:ext>
            </a:extLst>
          </p:cNvPr>
          <p:cNvSpPr/>
          <p:nvPr/>
        </p:nvSpPr>
        <p:spPr>
          <a:xfrm>
            <a:off x="6310900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Estimation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20F2E2-8843-A148-B783-6F773B03CC8D}"/>
              </a:ext>
            </a:extLst>
          </p:cNvPr>
          <p:cNvSpPr/>
          <p:nvPr/>
        </p:nvSpPr>
        <p:spPr>
          <a:xfrm>
            <a:off x="9278418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 Estimation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CC4E1C-B50F-3C43-8C68-142BF523D0F2}"/>
              </a:ext>
            </a:extLst>
          </p:cNvPr>
          <p:cNvCxnSpPr>
            <a:endCxn id="5" idx="1"/>
          </p:cNvCxnSpPr>
          <p:nvPr/>
        </p:nvCxnSpPr>
        <p:spPr>
          <a:xfrm>
            <a:off x="282539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E19CF94-7503-8B4B-9C9D-2CE68BF1C7BE}"/>
              </a:ext>
            </a:extLst>
          </p:cNvPr>
          <p:cNvCxnSpPr/>
          <p:nvPr/>
        </p:nvCxnSpPr>
        <p:spPr>
          <a:xfrm>
            <a:off x="589565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5D0B58-5B74-4740-923C-A7FC172118E8}"/>
              </a:ext>
            </a:extLst>
          </p:cNvPr>
          <p:cNvCxnSpPr/>
          <p:nvPr/>
        </p:nvCxnSpPr>
        <p:spPr>
          <a:xfrm>
            <a:off x="8760430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C8367D6-F00A-3248-B36A-5A6765775A33}"/>
              </a:ext>
            </a:extLst>
          </p:cNvPr>
          <p:cNvSpPr txBox="1"/>
          <p:nvPr/>
        </p:nvSpPr>
        <p:spPr>
          <a:xfrm>
            <a:off x="273122" y="4518329"/>
            <a:ext cx="25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Wrong alignment? Stuck!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7EB074-A366-CE4C-8078-EC60005B5918}"/>
              </a:ext>
            </a:extLst>
          </p:cNvPr>
          <p:cNvSpPr txBox="1"/>
          <p:nvPr/>
        </p:nvSpPr>
        <p:spPr>
          <a:xfrm>
            <a:off x="3344699" y="4518329"/>
            <a:ext cx="26913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only use the phrase</a:t>
            </a:r>
            <a:br>
              <a:rPr lang="en-US" dirty="0"/>
            </a:br>
            <a:r>
              <a:rPr lang="en-US" dirty="0"/>
              <a:t>pairs you extracted; can't</a:t>
            </a:r>
            <a:br>
              <a:rPr lang="en-US" dirty="0"/>
            </a:br>
            <a:r>
              <a:rPr lang="en-US" dirty="0"/>
              <a:t>arbitrarily generate words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CF109D-E670-9641-BD10-EA7B961EF5BF}"/>
              </a:ext>
            </a:extLst>
          </p:cNvPr>
          <p:cNvSpPr txBox="1"/>
          <p:nvPr/>
        </p:nvSpPr>
        <p:spPr>
          <a:xfrm>
            <a:off x="6279587" y="4518329"/>
            <a:ext cx="2734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are the right features</a:t>
            </a:r>
            <a:br>
              <a:rPr lang="en-US" dirty="0"/>
            </a:br>
            <a:r>
              <a:rPr lang="en-US" dirty="0"/>
              <a:t>for this data set? (may</a:t>
            </a:r>
            <a:br>
              <a:rPr lang="en-US" dirty="0"/>
            </a:br>
            <a:r>
              <a:rPr lang="en-US" dirty="0"/>
              <a:t>vary from set to set)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CECB6-D95A-6E4C-BD05-5D400CD654EB}"/>
              </a:ext>
            </a:extLst>
          </p:cNvPr>
          <p:cNvSpPr txBox="1"/>
          <p:nvPr/>
        </p:nvSpPr>
        <p:spPr>
          <a:xfrm>
            <a:off x="9187288" y="4518329"/>
            <a:ext cx="2477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Typically adjusted over a</a:t>
            </a:r>
            <a:br>
              <a:rPr lang="en-US" dirty="0"/>
            </a:br>
            <a:r>
              <a:rPr lang="en-US" dirty="0"/>
              <a:t>small set; hard to search</a:t>
            </a:r>
          </a:p>
          <a:p>
            <a:r>
              <a:rPr lang="en-US" dirty="0"/>
              <a:t>efficiently</a:t>
            </a:r>
          </a:p>
        </p:txBody>
      </p:sp>
    </p:spTree>
    <p:extLst>
      <p:ext uri="{BB962C8B-B14F-4D97-AF65-F5344CB8AC3E}">
        <p14:creationId xmlns:p14="http://schemas.microsoft.com/office/powerpoint/2010/main" val="334145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90F6DA-6AC1-D04B-810B-0E88007D6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0F9249-ED31-0F41-876F-287DBF3557FD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058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3E7B8A-8641-2D4E-9279-753FC2511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61F5D7-8CB1-9840-9A60-B21CC2CCF55D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AE5F4-42AA-0545-B420-CB63D36188D6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283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54FD6A-9C92-9E47-8754-69699B25B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A82C5A-F334-AE44-8710-08C40BAC0F6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13E993-E0CD-A24D-8E95-4BDF321041FA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305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FF037F-897A-0544-A529-22FFD872F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4731C89-0861-7D48-894E-105079074AC9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3F7C07-47ED-8C45-A11D-B34E8CB47352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820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9DF367-33C2-734F-9CB5-3BFD311E8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6EC4F11-F169-F144-8D6B-9A90DC6BA697}"/>
              </a:ext>
            </a:extLst>
          </p:cNvPr>
          <p:cNvSpPr/>
          <p:nvPr/>
        </p:nvSpPr>
        <p:spPr>
          <a:xfrm>
            <a:off x="8053137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137076-1360-A942-8D9F-C8BC7519F6CA}"/>
              </a:ext>
            </a:extLst>
          </p:cNvPr>
          <p:cNvSpPr/>
          <p:nvPr/>
        </p:nvSpPr>
        <p:spPr>
          <a:xfrm>
            <a:off x="1010653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711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A0A71A-708F-5147-AEB0-A7E102B5C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E604A1-9D3A-724C-B69B-5F6FB715F1C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68142B-550B-3E4A-9428-6691330DC39D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76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B86325-AC9C-2946-B090-8716B721D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F57875-929B-5241-84F1-CDA2F84EDF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42D8ED-E39B-6D4F-A99B-0B9BCC22929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8765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F53864-EC3C-894A-9A02-1A2A34272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C0395A-9ED3-E14C-A7B5-FE8CE23DDD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ADAEDF-6183-9F48-9033-88F8F367CA4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46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B44782-1860-3748-BE52-AA6297333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DECE5DB-BD09-0F44-BD42-668FD8FA7B1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2DF273-9015-A44F-9CA5-4645388BAFA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121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C2C0B3-E065-A44C-9CF7-8E41D5EF8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D45A84-7F33-4D43-8699-3FE3227A7A3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AD34A1-81F5-7941-9153-E6C19B6B2DC1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11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Extremely brief sketch of parameter (weight) estimation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62871" y="29961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9" name="Freeform 18"/>
          <p:cNvSpPr/>
          <p:nvPr/>
        </p:nvSpPr>
        <p:spPr>
          <a:xfrm>
            <a:off x="4459458" y="2954215"/>
            <a:ext cx="4107767" cy="618997"/>
          </a:xfrm>
          <a:custGeom>
            <a:avLst/>
            <a:gdLst>
              <a:gd name="connsiteX0" fmla="*/ 0 w 4107767"/>
              <a:gd name="connsiteY0" fmla="*/ 0 h 618997"/>
              <a:gd name="connsiteX1" fmla="*/ 42204 w 4107767"/>
              <a:gd name="connsiteY1" fmla="*/ 84407 h 618997"/>
              <a:gd name="connsiteX2" fmla="*/ 84407 w 4107767"/>
              <a:gd name="connsiteY2" fmla="*/ 154745 h 618997"/>
              <a:gd name="connsiteX3" fmla="*/ 126610 w 4107767"/>
              <a:gd name="connsiteY3" fmla="*/ 168813 h 618997"/>
              <a:gd name="connsiteX4" fmla="*/ 168813 w 4107767"/>
              <a:gd name="connsiteY4" fmla="*/ 196948 h 618997"/>
              <a:gd name="connsiteX5" fmla="*/ 309490 w 4107767"/>
              <a:gd name="connsiteY5" fmla="*/ 239151 h 618997"/>
              <a:gd name="connsiteX6" fmla="*/ 393896 w 4107767"/>
              <a:gd name="connsiteY6" fmla="*/ 267287 h 618997"/>
              <a:gd name="connsiteX7" fmla="*/ 450167 w 4107767"/>
              <a:gd name="connsiteY7" fmla="*/ 281354 h 618997"/>
              <a:gd name="connsiteX8" fmla="*/ 534573 w 4107767"/>
              <a:gd name="connsiteY8" fmla="*/ 309490 h 618997"/>
              <a:gd name="connsiteX9" fmla="*/ 590844 w 4107767"/>
              <a:gd name="connsiteY9" fmla="*/ 323557 h 618997"/>
              <a:gd name="connsiteX10" fmla="*/ 675250 w 4107767"/>
              <a:gd name="connsiteY10" fmla="*/ 351693 h 618997"/>
              <a:gd name="connsiteX11" fmla="*/ 717453 w 4107767"/>
              <a:gd name="connsiteY11" fmla="*/ 365760 h 618997"/>
              <a:gd name="connsiteX12" fmla="*/ 787791 w 4107767"/>
              <a:gd name="connsiteY12" fmla="*/ 407963 h 618997"/>
              <a:gd name="connsiteX13" fmla="*/ 829994 w 4107767"/>
              <a:gd name="connsiteY13" fmla="*/ 436099 h 618997"/>
              <a:gd name="connsiteX14" fmla="*/ 914400 w 4107767"/>
              <a:gd name="connsiteY14" fmla="*/ 464234 h 618997"/>
              <a:gd name="connsiteX15" fmla="*/ 956604 w 4107767"/>
              <a:gd name="connsiteY15" fmla="*/ 492370 h 618997"/>
              <a:gd name="connsiteX16" fmla="*/ 1111348 w 4107767"/>
              <a:gd name="connsiteY16" fmla="*/ 534573 h 618997"/>
              <a:gd name="connsiteX17" fmla="*/ 1167619 w 4107767"/>
              <a:gd name="connsiteY17" fmla="*/ 548640 h 618997"/>
              <a:gd name="connsiteX18" fmla="*/ 1209822 w 4107767"/>
              <a:gd name="connsiteY18" fmla="*/ 562708 h 618997"/>
              <a:gd name="connsiteX19" fmla="*/ 1463040 w 4107767"/>
              <a:gd name="connsiteY19" fmla="*/ 604911 h 618997"/>
              <a:gd name="connsiteX20" fmla="*/ 1575582 w 4107767"/>
              <a:gd name="connsiteY20" fmla="*/ 604911 h 618997"/>
              <a:gd name="connsiteX21" fmla="*/ 1814733 w 4107767"/>
              <a:gd name="connsiteY21" fmla="*/ 590843 h 618997"/>
              <a:gd name="connsiteX22" fmla="*/ 2067951 w 4107767"/>
              <a:gd name="connsiteY22" fmla="*/ 604911 h 618997"/>
              <a:gd name="connsiteX23" fmla="*/ 2180493 w 4107767"/>
              <a:gd name="connsiteY23" fmla="*/ 590843 h 618997"/>
              <a:gd name="connsiteX24" fmla="*/ 2672862 w 4107767"/>
              <a:gd name="connsiteY24" fmla="*/ 576776 h 618997"/>
              <a:gd name="connsiteX25" fmla="*/ 2897945 w 4107767"/>
              <a:gd name="connsiteY25" fmla="*/ 562708 h 618997"/>
              <a:gd name="connsiteX26" fmla="*/ 3038622 w 4107767"/>
              <a:gd name="connsiteY26" fmla="*/ 534573 h 618997"/>
              <a:gd name="connsiteX27" fmla="*/ 3080825 w 4107767"/>
              <a:gd name="connsiteY27" fmla="*/ 520505 h 618997"/>
              <a:gd name="connsiteX28" fmla="*/ 3221502 w 4107767"/>
              <a:gd name="connsiteY28" fmla="*/ 478302 h 618997"/>
              <a:gd name="connsiteX29" fmla="*/ 3263705 w 4107767"/>
              <a:gd name="connsiteY29" fmla="*/ 464234 h 618997"/>
              <a:gd name="connsiteX30" fmla="*/ 3305908 w 4107767"/>
              <a:gd name="connsiteY30" fmla="*/ 450167 h 618997"/>
              <a:gd name="connsiteX31" fmla="*/ 3390314 w 4107767"/>
              <a:gd name="connsiteY31" fmla="*/ 393896 h 618997"/>
              <a:gd name="connsiteX32" fmla="*/ 3559127 w 4107767"/>
              <a:gd name="connsiteY32" fmla="*/ 337625 h 618997"/>
              <a:gd name="connsiteX33" fmla="*/ 3601330 w 4107767"/>
              <a:gd name="connsiteY33" fmla="*/ 323557 h 618997"/>
              <a:gd name="connsiteX34" fmla="*/ 3685736 w 4107767"/>
              <a:gd name="connsiteY34" fmla="*/ 267287 h 618997"/>
              <a:gd name="connsiteX35" fmla="*/ 3826413 w 4107767"/>
              <a:gd name="connsiteY35" fmla="*/ 225083 h 618997"/>
              <a:gd name="connsiteX36" fmla="*/ 3868616 w 4107767"/>
              <a:gd name="connsiteY36" fmla="*/ 196948 h 618997"/>
              <a:gd name="connsiteX37" fmla="*/ 3924887 w 4107767"/>
              <a:gd name="connsiteY37" fmla="*/ 182880 h 618997"/>
              <a:gd name="connsiteX38" fmla="*/ 4009293 w 4107767"/>
              <a:gd name="connsiteY38" fmla="*/ 154745 h 618997"/>
              <a:gd name="connsiteX39" fmla="*/ 4051496 w 4107767"/>
              <a:gd name="connsiteY39" fmla="*/ 140677 h 618997"/>
              <a:gd name="connsiteX40" fmla="*/ 4107767 w 4107767"/>
              <a:gd name="connsiteY40" fmla="*/ 56271 h 61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107767" h="618997">
                <a:moveTo>
                  <a:pt x="0" y="0"/>
                </a:moveTo>
                <a:cubicBezTo>
                  <a:pt x="34698" y="138791"/>
                  <a:pt x="-11549" y="-5182"/>
                  <a:pt x="42204" y="84407"/>
                </a:cubicBezTo>
                <a:cubicBezTo>
                  <a:pt x="67102" y="125904"/>
                  <a:pt x="39849" y="128010"/>
                  <a:pt x="84407" y="154745"/>
                </a:cubicBezTo>
                <a:cubicBezTo>
                  <a:pt x="97123" y="162374"/>
                  <a:pt x="113347" y="162181"/>
                  <a:pt x="126610" y="168813"/>
                </a:cubicBezTo>
                <a:cubicBezTo>
                  <a:pt x="141732" y="176374"/>
                  <a:pt x="153363" y="190081"/>
                  <a:pt x="168813" y="196948"/>
                </a:cubicBezTo>
                <a:cubicBezTo>
                  <a:pt x="237679" y="227555"/>
                  <a:pt x="246536" y="220264"/>
                  <a:pt x="309490" y="239151"/>
                </a:cubicBezTo>
                <a:cubicBezTo>
                  <a:pt x="337897" y="247673"/>
                  <a:pt x="365124" y="260094"/>
                  <a:pt x="393896" y="267287"/>
                </a:cubicBezTo>
                <a:cubicBezTo>
                  <a:pt x="412653" y="271976"/>
                  <a:pt x="431648" y="275798"/>
                  <a:pt x="450167" y="281354"/>
                </a:cubicBezTo>
                <a:cubicBezTo>
                  <a:pt x="478574" y="289876"/>
                  <a:pt x="505801" y="302297"/>
                  <a:pt x="534573" y="309490"/>
                </a:cubicBezTo>
                <a:cubicBezTo>
                  <a:pt x="553330" y="314179"/>
                  <a:pt x="572325" y="318001"/>
                  <a:pt x="590844" y="323557"/>
                </a:cubicBezTo>
                <a:cubicBezTo>
                  <a:pt x="619251" y="332079"/>
                  <a:pt x="647115" y="342315"/>
                  <a:pt x="675250" y="351693"/>
                </a:cubicBezTo>
                <a:lnTo>
                  <a:pt x="717453" y="365760"/>
                </a:lnTo>
                <a:cubicBezTo>
                  <a:pt x="772408" y="420717"/>
                  <a:pt x="714743" y="371439"/>
                  <a:pt x="787791" y="407963"/>
                </a:cubicBezTo>
                <a:cubicBezTo>
                  <a:pt x="802913" y="415524"/>
                  <a:pt x="814544" y="429232"/>
                  <a:pt x="829994" y="436099"/>
                </a:cubicBezTo>
                <a:cubicBezTo>
                  <a:pt x="857095" y="448144"/>
                  <a:pt x="914400" y="464234"/>
                  <a:pt x="914400" y="464234"/>
                </a:cubicBezTo>
                <a:cubicBezTo>
                  <a:pt x="928468" y="473613"/>
                  <a:pt x="941154" y="485503"/>
                  <a:pt x="956604" y="492370"/>
                </a:cubicBezTo>
                <a:cubicBezTo>
                  <a:pt x="1022474" y="521646"/>
                  <a:pt x="1045160" y="519865"/>
                  <a:pt x="1111348" y="534573"/>
                </a:cubicBezTo>
                <a:cubicBezTo>
                  <a:pt x="1130222" y="538767"/>
                  <a:pt x="1149029" y="543329"/>
                  <a:pt x="1167619" y="548640"/>
                </a:cubicBezTo>
                <a:cubicBezTo>
                  <a:pt x="1181877" y="552714"/>
                  <a:pt x="1195373" y="559374"/>
                  <a:pt x="1209822" y="562708"/>
                </a:cubicBezTo>
                <a:cubicBezTo>
                  <a:pt x="1335856" y="591793"/>
                  <a:pt x="1343931" y="590022"/>
                  <a:pt x="1463040" y="604911"/>
                </a:cubicBezTo>
                <a:cubicBezTo>
                  <a:pt x="1541464" y="631052"/>
                  <a:pt x="1468876" y="614612"/>
                  <a:pt x="1575582" y="604911"/>
                </a:cubicBezTo>
                <a:cubicBezTo>
                  <a:pt x="1655109" y="597681"/>
                  <a:pt x="1735016" y="595532"/>
                  <a:pt x="1814733" y="590843"/>
                </a:cubicBezTo>
                <a:cubicBezTo>
                  <a:pt x="1899139" y="595532"/>
                  <a:pt x="1983415" y="604911"/>
                  <a:pt x="2067951" y="604911"/>
                </a:cubicBezTo>
                <a:cubicBezTo>
                  <a:pt x="2105757" y="604911"/>
                  <a:pt x="2142728" y="592599"/>
                  <a:pt x="2180493" y="590843"/>
                </a:cubicBezTo>
                <a:cubicBezTo>
                  <a:pt x="2344506" y="583215"/>
                  <a:pt x="2508739" y="581465"/>
                  <a:pt x="2672862" y="576776"/>
                </a:cubicBezTo>
                <a:cubicBezTo>
                  <a:pt x="2747890" y="572087"/>
                  <a:pt x="2823080" y="569514"/>
                  <a:pt x="2897945" y="562708"/>
                </a:cubicBezTo>
                <a:cubicBezTo>
                  <a:pt x="2938468" y="559024"/>
                  <a:pt x="2997351" y="546364"/>
                  <a:pt x="3038622" y="534573"/>
                </a:cubicBezTo>
                <a:cubicBezTo>
                  <a:pt x="3052880" y="530499"/>
                  <a:pt x="3066567" y="524579"/>
                  <a:pt x="3080825" y="520505"/>
                </a:cubicBezTo>
                <a:cubicBezTo>
                  <a:pt x="3229654" y="477981"/>
                  <a:pt x="3020910" y="545166"/>
                  <a:pt x="3221502" y="478302"/>
                </a:cubicBezTo>
                <a:lnTo>
                  <a:pt x="3263705" y="464234"/>
                </a:lnTo>
                <a:lnTo>
                  <a:pt x="3305908" y="450167"/>
                </a:lnTo>
                <a:cubicBezTo>
                  <a:pt x="3334043" y="431410"/>
                  <a:pt x="3358235" y="404589"/>
                  <a:pt x="3390314" y="393896"/>
                </a:cubicBezTo>
                <a:lnTo>
                  <a:pt x="3559127" y="337625"/>
                </a:lnTo>
                <a:cubicBezTo>
                  <a:pt x="3573195" y="332936"/>
                  <a:pt x="3588992" y="331782"/>
                  <a:pt x="3601330" y="323557"/>
                </a:cubicBezTo>
                <a:cubicBezTo>
                  <a:pt x="3629465" y="304800"/>
                  <a:pt x="3653657" y="277980"/>
                  <a:pt x="3685736" y="267287"/>
                </a:cubicBezTo>
                <a:cubicBezTo>
                  <a:pt x="3788484" y="233037"/>
                  <a:pt x="3741370" y="246344"/>
                  <a:pt x="3826413" y="225083"/>
                </a:cubicBezTo>
                <a:cubicBezTo>
                  <a:pt x="3840481" y="215705"/>
                  <a:pt x="3853076" y="203608"/>
                  <a:pt x="3868616" y="196948"/>
                </a:cubicBezTo>
                <a:cubicBezTo>
                  <a:pt x="3886387" y="189332"/>
                  <a:pt x="3906368" y="188436"/>
                  <a:pt x="3924887" y="182880"/>
                </a:cubicBezTo>
                <a:cubicBezTo>
                  <a:pt x="3953293" y="174358"/>
                  <a:pt x="3981158" y="164123"/>
                  <a:pt x="4009293" y="154745"/>
                </a:cubicBezTo>
                <a:lnTo>
                  <a:pt x="4051496" y="140677"/>
                </a:lnTo>
                <a:lnTo>
                  <a:pt x="4107767" y="56271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21" name="Left Brace 20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5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3A1F8-E180-874C-8F06-B72C5ABE1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626933-6821-714A-9DB2-AB34E96F097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73A475-D511-4B46-8C2D-DC289CFFA62A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923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0A108C-4D1E-CC46-A4F3-77805CE1E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2AD03A-3DED-8B43-9501-D607449ED6E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82CF26-860E-1144-9A9D-70E0F29E9BD4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3302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75F3D-C5A2-DD40-B412-453972078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FE5572-11E0-A14B-928C-C408622F6E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E5DFF7-F39E-BF46-82DC-F313E65F3438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331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87A23C-EE5C-CD42-9475-1A986B6B7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7B172A-5DAC-6541-AA12-A7EE5EA9F7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6B24A8-B2B7-EA4E-8937-4C852F8DA6E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3286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2F477-33B4-344C-AC1C-1DCD3519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73F47E-317B-794F-86D6-A98D8AAA4F9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B31D37-BDAF-0546-B645-A936D86E751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27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54854-452C-2246-B901-1FA9DE856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15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308EBA-F759-4449-9006-F5A90E85F14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3A96-52A3-9D48-94A2-72CA97DEEF63}"/>
              </a:ext>
            </a:extLst>
          </p:cNvPr>
          <p:cNvSpPr/>
          <p:nvPr/>
        </p:nvSpPr>
        <p:spPr>
          <a:xfrm>
            <a:off x="453189" y="6326867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BCC36F-F2C8-EB4A-B8B8-40FE17CE2F14}"/>
              </a:ext>
            </a:extLst>
          </p:cNvPr>
          <p:cNvSpPr txBox="1"/>
          <p:nvPr/>
        </p:nvSpPr>
        <p:spPr>
          <a:xfrm>
            <a:off x="8715801" y="1823426"/>
            <a:ext cx="32306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in practice </a:t>
            </a:r>
            <a:br>
              <a:rPr lang="en-US" dirty="0"/>
            </a:br>
            <a:r>
              <a:rPr lang="en-US" dirty="0"/>
              <a:t>there are lots of places</a:t>
            </a:r>
            <a:br>
              <a:rPr lang="en-US" dirty="0"/>
            </a:br>
            <a:r>
              <a:rPr lang="en-US" dirty="0"/>
              <a:t>attention can go in the networks</a:t>
            </a:r>
          </a:p>
        </p:txBody>
      </p:sp>
    </p:spTree>
    <p:extLst>
      <p:ext uri="{BB962C8B-B14F-4D97-AF65-F5344CB8AC3E}">
        <p14:creationId xmlns:p14="http://schemas.microsoft.com/office/powerpoint/2010/main" val="41550134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5479C4-536C-6D4E-9A19-35B064A72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/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blipFill>
                <a:blip r:embed="rId3"/>
                <a:stretch>
                  <a:fillRect t="-8974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DD94373-3138-614E-8A54-E2B028CCD27C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E360FF-D4F1-4C4E-8779-E9EE416BE993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50425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C2E5A-BD7E-6049-8ABE-5918BF41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09DD3B-7DED-ED42-B150-1EECBF6F65D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D9EFA0-0C20-7C40-80AF-54D3D18B6DB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4702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MT is a fast-evolving area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RNN-free approaches</a:t>
            </a:r>
          </a:p>
          <a:p>
            <a:r>
              <a:rPr lang="en-US" dirty="0"/>
              <a:t>Character-based models to avoid out-of-vocabulary issues</a:t>
            </a:r>
          </a:p>
          <a:p>
            <a:r>
              <a:rPr lang="en-US" dirty="0"/>
              <a:t>Unified encoder-decoder for 'zero shot' translation</a:t>
            </a:r>
          </a:p>
          <a:p>
            <a:r>
              <a:rPr lang="en-US" dirty="0"/>
              <a:t>Translation without parallel data</a:t>
            </a:r>
          </a:p>
        </p:txBody>
      </p:sp>
    </p:spTree>
    <p:extLst>
      <p:ext uri="{BB962C8B-B14F-4D97-AF65-F5344CB8AC3E}">
        <p14:creationId xmlns:p14="http://schemas.microsoft.com/office/powerpoint/2010/main" val="280492950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8DE7C5D-1A6B-3046-AF82-4BCA6BFE3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701" y="133349"/>
            <a:ext cx="8686803" cy="65151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C647793-4A66-214B-8209-9E11390355A1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399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The Weights, Change The Search Space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=-1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=-3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-10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065440" y="2986482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-11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3" name="Freeform 2"/>
          <p:cNvSpPr/>
          <p:nvPr/>
        </p:nvSpPr>
        <p:spPr>
          <a:xfrm>
            <a:off x="4445391" y="2109879"/>
            <a:ext cx="3826412" cy="605186"/>
          </a:xfrm>
          <a:custGeom>
            <a:avLst/>
            <a:gdLst>
              <a:gd name="connsiteX0" fmla="*/ 0 w 3826412"/>
              <a:gd name="connsiteY0" fmla="*/ 450441 h 605186"/>
              <a:gd name="connsiteX1" fmla="*/ 70338 w 3826412"/>
              <a:gd name="connsiteY1" fmla="*/ 436373 h 605186"/>
              <a:gd name="connsiteX2" fmla="*/ 154744 w 3826412"/>
              <a:gd name="connsiteY2" fmla="*/ 408238 h 605186"/>
              <a:gd name="connsiteX3" fmla="*/ 196947 w 3826412"/>
              <a:gd name="connsiteY3" fmla="*/ 394170 h 605186"/>
              <a:gd name="connsiteX4" fmla="*/ 323557 w 3826412"/>
              <a:gd name="connsiteY4" fmla="*/ 366035 h 605186"/>
              <a:gd name="connsiteX5" fmla="*/ 365760 w 3826412"/>
              <a:gd name="connsiteY5" fmla="*/ 351967 h 605186"/>
              <a:gd name="connsiteX6" fmla="*/ 407963 w 3826412"/>
              <a:gd name="connsiteY6" fmla="*/ 323832 h 605186"/>
              <a:gd name="connsiteX7" fmla="*/ 492369 w 3826412"/>
              <a:gd name="connsiteY7" fmla="*/ 295696 h 605186"/>
              <a:gd name="connsiteX8" fmla="*/ 618978 w 3826412"/>
              <a:gd name="connsiteY8" fmla="*/ 253493 h 605186"/>
              <a:gd name="connsiteX9" fmla="*/ 703384 w 3826412"/>
              <a:gd name="connsiteY9" fmla="*/ 225358 h 605186"/>
              <a:gd name="connsiteX10" fmla="*/ 745587 w 3826412"/>
              <a:gd name="connsiteY10" fmla="*/ 211290 h 605186"/>
              <a:gd name="connsiteX11" fmla="*/ 815926 w 3826412"/>
              <a:gd name="connsiteY11" fmla="*/ 197223 h 605186"/>
              <a:gd name="connsiteX12" fmla="*/ 942535 w 3826412"/>
              <a:gd name="connsiteY12" fmla="*/ 169087 h 605186"/>
              <a:gd name="connsiteX13" fmla="*/ 1026941 w 3826412"/>
              <a:gd name="connsiteY13" fmla="*/ 155019 h 605186"/>
              <a:gd name="connsiteX14" fmla="*/ 1139483 w 3826412"/>
              <a:gd name="connsiteY14" fmla="*/ 126884 h 605186"/>
              <a:gd name="connsiteX15" fmla="*/ 1209821 w 3826412"/>
              <a:gd name="connsiteY15" fmla="*/ 112816 h 605186"/>
              <a:gd name="connsiteX16" fmla="*/ 1336431 w 3826412"/>
              <a:gd name="connsiteY16" fmla="*/ 70613 h 605186"/>
              <a:gd name="connsiteX17" fmla="*/ 1378634 w 3826412"/>
              <a:gd name="connsiteY17" fmla="*/ 56546 h 605186"/>
              <a:gd name="connsiteX18" fmla="*/ 1561514 w 3826412"/>
              <a:gd name="connsiteY18" fmla="*/ 28410 h 605186"/>
              <a:gd name="connsiteX19" fmla="*/ 1814732 w 3826412"/>
              <a:gd name="connsiteY19" fmla="*/ 275 h 605186"/>
              <a:gd name="connsiteX20" fmla="*/ 2180492 w 3826412"/>
              <a:gd name="connsiteY20" fmla="*/ 14343 h 605186"/>
              <a:gd name="connsiteX21" fmla="*/ 2405575 w 3826412"/>
              <a:gd name="connsiteY21" fmla="*/ 42478 h 605186"/>
              <a:gd name="connsiteX22" fmla="*/ 2644726 w 3826412"/>
              <a:gd name="connsiteY22" fmla="*/ 56546 h 605186"/>
              <a:gd name="connsiteX23" fmla="*/ 2813538 w 3826412"/>
              <a:gd name="connsiteY23" fmla="*/ 70613 h 605186"/>
              <a:gd name="connsiteX24" fmla="*/ 2897944 w 3826412"/>
              <a:gd name="connsiteY24" fmla="*/ 98749 h 605186"/>
              <a:gd name="connsiteX25" fmla="*/ 2940147 w 3826412"/>
              <a:gd name="connsiteY25" fmla="*/ 112816 h 605186"/>
              <a:gd name="connsiteX26" fmla="*/ 3010486 w 3826412"/>
              <a:gd name="connsiteY26" fmla="*/ 155019 h 605186"/>
              <a:gd name="connsiteX27" fmla="*/ 3137095 w 3826412"/>
              <a:gd name="connsiteY27" fmla="*/ 225358 h 605186"/>
              <a:gd name="connsiteX28" fmla="*/ 3249637 w 3826412"/>
              <a:gd name="connsiteY28" fmla="*/ 309764 h 605186"/>
              <a:gd name="connsiteX29" fmla="*/ 3291840 w 3826412"/>
              <a:gd name="connsiteY29" fmla="*/ 337899 h 605186"/>
              <a:gd name="connsiteX30" fmla="*/ 3334043 w 3826412"/>
              <a:gd name="connsiteY30" fmla="*/ 366035 h 605186"/>
              <a:gd name="connsiteX31" fmla="*/ 3376246 w 3826412"/>
              <a:gd name="connsiteY31" fmla="*/ 380103 h 605186"/>
              <a:gd name="connsiteX32" fmla="*/ 3418449 w 3826412"/>
              <a:gd name="connsiteY32" fmla="*/ 408238 h 605186"/>
              <a:gd name="connsiteX33" fmla="*/ 3460652 w 3826412"/>
              <a:gd name="connsiteY33" fmla="*/ 422306 h 605186"/>
              <a:gd name="connsiteX34" fmla="*/ 3502855 w 3826412"/>
              <a:gd name="connsiteY34" fmla="*/ 450441 h 605186"/>
              <a:gd name="connsiteX35" fmla="*/ 3587261 w 3826412"/>
              <a:gd name="connsiteY35" fmla="*/ 478576 h 605186"/>
              <a:gd name="connsiteX36" fmla="*/ 3699803 w 3826412"/>
              <a:gd name="connsiteY36" fmla="*/ 562983 h 605186"/>
              <a:gd name="connsiteX37" fmla="*/ 3784209 w 3826412"/>
              <a:gd name="connsiteY37" fmla="*/ 591118 h 605186"/>
              <a:gd name="connsiteX38" fmla="*/ 3826412 w 3826412"/>
              <a:gd name="connsiteY38" fmla="*/ 605186 h 605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826412" h="605186">
                <a:moveTo>
                  <a:pt x="0" y="450441"/>
                </a:moveTo>
                <a:cubicBezTo>
                  <a:pt x="23446" y="445752"/>
                  <a:pt x="47270" y="442664"/>
                  <a:pt x="70338" y="436373"/>
                </a:cubicBezTo>
                <a:cubicBezTo>
                  <a:pt x="98950" y="428570"/>
                  <a:pt x="126609" y="417616"/>
                  <a:pt x="154744" y="408238"/>
                </a:cubicBezTo>
                <a:cubicBezTo>
                  <a:pt x="168812" y="403549"/>
                  <a:pt x="182406" y="397078"/>
                  <a:pt x="196947" y="394170"/>
                </a:cubicBezTo>
                <a:cubicBezTo>
                  <a:pt x="245303" y="384499"/>
                  <a:pt x="277195" y="379281"/>
                  <a:pt x="323557" y="366035"/>
                </a:cubicBezTo>
                <a:cubicBezTo>
                  <a:pt x="337815" y="361961"/>
                  <a:pt x="352497" y="358599"/>
                  <a:pt x="365760" y="351967"/>
                </a:cubicBezTo>
                <a:cubicBezTo>
                  <a:pt x="380882" y="344406"/>
                  <a:pt x="392513" y="330699"/>
                  <a:pt x="407963" y="323832"/>
                </a:cubicBezTo>
                <a:cubicBezTo>
                  <a:pt x="435064" y="311787"/>
                  <a:pt x="464234" y="305074"/>
                  <a:pt x="492369" y="295696"/>
                </a:cubicBezTo>
                <a:lnTo>
                  <a:pt x="618978" y="253493"/>
                </a:lnTo>
                <a:lnTo>
                  <a:pt x="703384" y="225358"/>
                </a:lnTo>
                <a:cubicBezTo>
                  <a:pt x="717452" y="220669"/>
                  <a:pt x="731046" y="214198"/>
                  <a:pt x="745587" y="211290"/>
                </a:cubicBezTo>
                <a:cubicBezTo>
                  <a:pt x="769033" y="206601"/>
                  <a:pt x="792585" y="202410"/>
                  <a:pt x="815926" y="197223"/>
                </a:cubicBezTo>
                <a:cubicBezTo>
                  <a:pt x="917555" y="174639"/>
                  <a:pt x="825832" y="190306"/>
                  <a:pt x="942535" y="169087"/>
                </a:cubicBezTo>
                <a:cubicBezTo>
                  <a:pt x="970598" y="163984"/>
                  <a:pt x="999051" y="160995"/>
                  <a:pt x="1026941" y="155019"/>
                </a:cubicBezTo>
                <a:cubicBezTo>
                  <a:pt x="1064751" y="146917"/>
                  <a:pt x="1101565" y="134468"/>
                  <a:pt x="1139483" y="126884"/>
                </a:cubicBezTo>
                <a:cubicBezTo>
                  <a:pt x="1162929" y="122195"/>
                  <a:pt x="1186753" y="119107"/>
                  <a:pt x="1209821" y="112816"/>
                </a:cubicBezTo>
                <a:cubicBezTo>
                  <a:pt x="1209833" y="112813"/>
                  <a:pt x="1315324" y="77649"/>
                  <a:pt x="1336431" y="70613"/>
                </a:cubicBezTo>
                <a:cubicBezTo>
                  <a:pt x="1350499" y="65924"/>
                  <a:pt x="1364093" y="59454"/>
                  <a:pt x="1378634" y="56546"/>
                </a:cubicBezTo>
                <a:cubicBezTo>
                  <a:pt x="1486044" y="35063"/>
                  <a:pt x="1425246" y="45444"/>
                  <a:pt x="1561514" y="28410"/>
                </a:cubicBezTo>
                <a:cubicBezTo>
                  <a:pt x="1661094" y="-4782"/>
                  <a:pt x="1634087" y="275"/>
                  <a:pt x="1814732" y="275"/>
                </a:cubicBezTo>
                <a:cubicBezTo>
                  <a:pt x="1936742" y="275"/>
                  <a:pt x="2058572" y="9654"/>
                  <a:pt x="2180492" y="14343"/>
                </a:cubicBezTo>
                <a:cubicBezTo>
                  <a:pt x="2282729" y="31382"/>
                  <a:pt x="2283859" y="33462"/>
                  <a:pt x="2405575" y="42478"/>
                </a:cubicBezTo>
                <a:cubicBezTo>
                  <a:pt x="2485212" y="48377"/>
                  <a:pt x="2565060" y="51052"/>
                  <a:pt x="2644726" y="56546"/>
                </a:cubicBezTo>
                <a:cubicBezTo>
                  <a:pt x="2701058" y="60431"/>
                  <a:pt x="2757267" y="65924"/>
                  <a:pt x="2813538" y="70613"/>
                </a:cubicBezTo>
                <a:lnTo>
                  <a:pt x="2897944" y="98749"/>
                </a:lnTo>
                <a:lnTo>
                  <a:pt x="2940147" y="112816"/>
                </a:lnTo>
                <a:cubicBezTo>
                  <a:pt x="3003271" y="175940"/>
                  <a:pt x="2928306" y="109364"/>
                  <a:pt x="3010486" y="155019"/>
                </a:cubicBezTo>
                <a:cubicBezTo>
                  <a:pt x="3155607" y="235642"/>
                  <a:pt x="3041598" y="193525"/>
                  <a:pt x="3137095" y="225358"/>
                </a:cubicBezTo>
                <a:cubicBezTo>
                  <a:pt x="3189141" y="277403"/>
                  <a:pt x="3154196" y="246137"/>
                  <a:pt x="3249637" y="309764"/>
                </a:cubicBezTo>
                <a:lnTo>
                  <a:pt x="3291840" y="337899"/>
                </a:lnTo>
                <a:cubicBezTo>
                  <a:pt x="3305908" y="347278"/>
                  <a:pt x="3318003" y="360688"/>
                  <a:pt x="3334043" y="366035"/>
                </a:cubicBezTo>
                <a:cubicBezTo>
                  <a:pt x="3348111" y="370724"/>
                  <a:pt x="3362983" y="373471"/>
                  <a:pt x="3376246" y="380103"/>
                </a:cubicBezTo>
                <a:cubicBezTo>
                  <a:pt x="3391368" y="387664"/>
                  <a:pt x="3403327" y="400677"/>
                  <a:pt x="3418449" y="408238"/>
                </a:cubicBezTo>
                <a:cubicBezTo>
                  <a:pt x="3431712" y="414870"/>
                  <a:pt x="3447389" y="415674"/>
                  <a:pt x="3460652" y="422306"/>
                </a:cubicBezTo>
                <a:cubicBezTo>
                  <a:pt x="3475774" y="429867"/>
                  <a:pt x="3487405" y="443574"/>
                  <a:pt x="3502855" y="450441"/>
                </a:cubicBezTo>
                <a:cubicBezTo>
                  <a:pt x="3529956" y="462486"/>
                  <a:pt x="3587261" y="478576"/>
                  <a:pt x="3587261" y="478576"/>
                </a:cubicBezTo>
                <a:cubicBezTo>
                  <a:pt x="3620589" y="511904"/>
                  <a:pt x="3652083" y="547076"/>
                  <a:pt x="3699803" y="562983"/>
                </a:cubicBezTo>
                <a:lnTo>
                  <a:pt x="3784209" y="591118"/>
                </a:lnTo>
                <a:lnTo>
                  <a:pt x="3826412" y="605186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18" name="Left Brace 17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6EAB10-AF9A-D945-86F9-EE253A83789E}"/>
              </a:ext>
            </a:extLst>
          </p:cNvPr>
          <p:cNvSpPr txBox="1"/>
          <p:nvPr/>
        </p:nvSpPr>
        <p:spPr>
          <a:xfrm>
            <a:off x="6123949" y="5592909"/>
            <a:ext cx="3230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"translating 'y' to 'd' has -1 value</a:t>
            </a:r>
            <a:br>
              <a:rPr lang="en-US" dirty="0"/>
            </a:br>
            <a:r>
              <a:rPr lang="en-US" dirty="0"/>
              <a:t>per feature 1 and 4 value per</a:t>
            </a:r>
            <a:br>
              <a:rPr lang="en-US" dirty="0"/>
            </a:br>
            <a:r>
              <a:rPr lang="en-US" dirty="0"/>
              <a:t>feature 2"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9ED5C8-139D-BC4F-A0FF-F2598D7657A6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5416063" y="5879432"/>
            <a:ext cx="707886" cy="17514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F356D44-8495-9443-A4B9-3DA36B91E148}"/>
              </a:ext>
            </a:extLst>
          </p:cNvPr>
          <p:cNvSpPr txBox="1"/>
          <p:nvPr/>
        </p:nvSpPr>
        <p:spPr>
          <a:xfrm>
            <a:off x="8951495" y="4470907"/>
            <a:ext cx="33075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"but overall feature 1 contributes</a:t>
            </a:r>
            <a:br>
              <a:rPr lang="en-US" dirty="0"/>
            </a:br>
            <a:r>
              <a:rPr lang="en-US" dirty="0"/>
              <a:t>-1 to the score and feature 2 </a:t>
            </a:r>
            <a:br>
              <a:rPr lang="en-US" dirty="0"/>
            </a:br>
            <a:r>
              <a:rPr lang="en-US" dirty="0"/>
              <a:t>contributes -3 [note log though]"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0F9320-8881-D949-B9EE-9F214C49CA86}"/>
              </a:ext>
            </a:extLst>
          </p:cNvPr>
          <p:cNvSpPr txBox="1"/>
          <p:nvPr/>
        </p:nvSpPr>
        <p:spPr>
          <a:xfrm>
            <a:off x="6689558" y="3946789"/>
            <a:ext cx="374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"so taking this step has a score of -11"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F829044-6E75-6347-B796-D25B7088E257}"/>
              </a:ext>
            </a:extLst>
          </p:cNvPr>
          <p:cNvCxnSpPr>
            <a:cxnSpLocks/>
          </p:cNvCxnSpPr>
          <p:nvPr/>
        </p:nvCxnSpPr>
        <p:spPr>
          <a:xfrm flipH="1">
            <a:off x="8072606" y="4932572"/>
            <a:ext cx="73706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D56056-C10F-E94C-BA11-A750957C426E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257986" y="3540662"/>
            <a:ext cx="431572" cy="5907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14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20" grpId="0"/>
      <p:bldP spid="21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C5AFBC-5DD0-F245-9BEE-41028BB3C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934" y="36851"/>
            <a:ext cx="8944131" cy="670809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EAD4820-4B6B-9C42-8AB7-0263C48D2152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391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76669F-70E1-4C46-B816-D21C2CD65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865" y="204553"/>
            <a:ext cx="8496926" cy="63726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A4D8A6-8CD2-6542-B7F2-F93634029DCF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4612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size important: NMT needs more data than non-neural SMT before it is competitive</a:t>
            </a:r>
          </a:p>
          <a:p>
            <a:r>
              <a:rPr lang="en-US" dirty="0"/>
              <a:t>Domain issues: NMT can go spectacularly wrong when domain suddenly shifts</a:t>
            </a:r>
          </a:p>
          <a:p>
            <a:r>
              <a:rPr lang="en-US" dirty="0"/>
              <a:t>Noise: NMT is more bothered by noisy training data (non-parallel, non-fluent) than non-neural SMT</a:t>
            </a:r>
          </a:p>
          <a:p>
            <a:r>
              <a:rPr lang="en-US" dirty="0"/>
              <a:t>Evaluation may be fooled by fluency in lieu of adequacy</a:t>
            </a:r>
          </a:p>
          <a:p>
            <a:pPr lvl="1"/>
            <a:r>
              <a:rPr lang="en-US" dirty="0"/>
              <a:t>big chunks of meaning can be skipped; new meaning can be inserted</a:t>
            </a:r>
          </a:p>
        </p:txBody>
      </p:sp>
    </p:spTree>
    <p:extLst>
      <p:ext uri="{BB962C8B-B14F-4D97-AF65-F5344CB8AC3E}">
        <p14:creationId xmlns:p14="http://schemas.microsoft.com/office/powerpoint/2010/main" val="161827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EEA4736-F521-D34F-AAFE-D9C85CDDD066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3E6D20-37EB-7247-8269-5CAFC11A8923}"/>
              </a:ext>
            </a:extLst>
          </p:cNvPr>
          <p:cNvSpPr/>
          <p:nvPr/>
        </p:nvSpPr>
        <p:spPr>
          <a:xfrm>
            <a:off x="9051234" y="159026"/>
            <a:ext cx="2551740" cy="678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70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C2271F-D43C-1E41-90CB-301EF5C687D4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BCDB3-356A-2646-BC78-D7197C528876}"/>
              </a:ext>
            </a:extLst>
          </p:cNvPr>
          <p:cNvSpPr/>
          <p:nvPr/>
        </p:nvSpPr>
        <p:spPr>
          <a:xfrm>
            <a:off x="9011478" y="302009"/>
            <a:ext cx="2551740" cy="678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5737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 to these problems: Use best of both worlds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Add NMT scores as a feature in SMT</a:t>
            </a:r>
          </a:p>
          <a:p>
            <a:r>
              <a:rPr lang="en-US" dirty="0"/>
              <a:t>Train NMT to directly predict word alignments</a:t>
            </a:r>
          </a:p>
          <a:p>
            <a:r>
              <a:rPr lang="en-US" dirty="0"/>
              <a:t>Add coverage vector to NMT to ensure the source is all translated</a:t>
            </a:r>
          </a:p>
          <a:p>
            <a:r>
              <a:rPr lang="en-US" dirty="0"/>
              <a:t>Train NMT to generate syntax trees with translation</a:t>
            </a:r>
          </a:p>
          <a:p>
            <a:r>
              <a:rPr lang="en-US" dirty="0"/>
              <a:t>Learn to choose between SMT/NMT output</a:t>
            </a:r>
          </a:p>
          <a:p>
            <a:r>
              <a:rPr lang="en-US" dirty="0"/>
              <a:t>Allow hand-crafted rules to direct NMT/SMT decoding for certain parts of a translation</a:t>
            </a:r>
          </a:p>
          <a:p>
            <a:r>
              <a:rPr lang="en-US" dirty="0"/>
              <a:t>...</a:t>
            </a:r>
          </a:p>
          <a:p>
            <a:pPr lvl="1"/>
            <a:r>
              <a:rPr lang="en-US" dirty="0"/>
              <a:t>It's still a wide open field! </a:t>
            </a:r>
          </a:p>
        </p:txBody>
      </p:sp>
    </p:spTree>
    <p:extLst>
      <p:ext uri="{BB962C8B-B14F-4D97-AF65-F5344CB8AC3E}">
        <p14:creationId xmlns:p14="http://schemas.microsoft.com/office/powerpoint/2010/main" val="220501450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Translation is the oldest NLP application and also one of the most active</a:t>
            </a:r>
          </a:p>
          <a:p>
            <a:r>
              <a:rPr lang="en-US" dirty="0"/>
              <a:t>Old days: lots of linguistic insight and hand crafted rules</a:t>
            </a:r>
          </a:p>
          <a:p>
            <a:r>
              <a:rPr lang="en-US" dirty="0"/>
              <a:t>90s: throw away linguistics, rely on corpora and 'pure' models</a:t>
            </a:r>
          </a:p>
          <a:p>
            <a:r>
              <a:rPr lang="en-US" dirty="0"/>
              <a:t>early 2000s: a bunch of engineering, less 'pure' (discriminative) models</a:t>
            </a:r>
          </a:p>
          <a:p>
            <a:r>
              <a:rPr lang="en-US" dirty="0"/>
              <a:t>mid 2000s: add linguistics, even more engineering</a:t>
            </a:r>
          </a:p>
          <a:p>
            <a:r>
              <a:rPr lang="en-US" dirty="0"/>
              <a:t>2014: throw away all that, rely just on data and 'pure' models</a:t>
            </a:r>
          </a:p>
          <a:p>
            <a:r>
              <a:rPr lang="en-US" dirty="0"/>
              <a:t>2017+: old stuff creeping back in?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56178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20EDDD-F287-074E-82CF-2B912B39F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879" y="81170"/>
            <a:ext cx="8927547" cy="66956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F3B1FBA-7B25-F244-867E-78A566BF2335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70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772B-2FFB-FD45-8050-0CE7E4086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12D23-A5C8-8C41-A530-54D7E8E98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these the right features? Should we use combinations of features? </a:t>
            </a:r>
          </a:p>
          <a:p>
            <a:r>
              <a:rPr lang="en-US" dirty="0"/>
              <a:t>What if we made a mistake during alignment? We're locked into those possibilities even though we didn't make alignments to optimize </a:t>
            </a:r>
            <a:r>
              <a:rPr lang="en-US" dirty="0" err="1"/>
              <a:t>mt</a:t>
            </a:r>
            <a:r>
              <a:rPr lang="en-US" dirty="0"/>
              <a:t> quality.</a:t>
            </a:r>
          </a:p>
          <a:p>
            <a:r>
              <a:rPr lang="en-US" dirty="0"/>
              <a:t>We only have estimates for the things we've seen and based on limited context. It would be nice to generalize to unseen events and full context</a:t>
            </a:r>
          </a:p>
        </p:txBody>
      </p:sp>
    </p:spTree>
    <p:extLst>
      <p:ext uri="{BB962C8B-B14F-4D97-AF65-F5344CB8AC3E}">
        <p14:creationId xmlns:p14="http://schemas.microsoft.com/office/powerpoint/2010/main" val="3984665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iangle 2"/>
          <p:cNvSpPr/>
          <p:nvPr/>
        </p:nvSpPr>
        <p:spPr>
          <a:xfrm>
            <a:off x="1619922" y="1290918"/>
            <a:ext cx="8952155" cy="4733365"/>
          </a:xfrm>
          <a:prstGeom prst="triangl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30754" y="6024283"/>
            <a:ext cx="1178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Source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76204" y="6024283"/>
            <a:ext cx="1085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Target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619922" y="4107543"/>
            <a:ext cx="1457107" cy="158205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rot="18770861">
            <a:off x="488192" y="3721915"/>
            <a:ext cx="4625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Analysis (build representation)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8245908" y="3272684"/>
            <a:ext cx="2541957" cy="2751599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2656258">
            <a:off x="8005237" y="3913789"/>
            <a:ext cx="44914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Generation </a:t>
            </a:r>
          </a:p>
          <a:p>
            <a:r>
              <a:rPr lang="en-US" sz="2800" dirty="0"/>
              <a:t>(read off leaves)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4459729" y="2543267"/>
            <a:ext cx="3404476" cy="729417"/>
            <a:chOff x="4387810" y="3683699"/>
            <a:chExt cx="3404476" cy="729417"/>
          </a:xfrm>
        </p:grpSpPr>
        <p:cxnSp>
          <p:nvCxnSpPr>
            <p:cNvPr id="21" name="Straight Arrow Connector 20"/>
            <p:cNvCxnSpPr>
              <a:cxnSpLocks/>
            </p:cNvCxnSpPr>
            <p:nvPr/>
          </p:nvCxnSpPr>
          <p:spPr>
            <a:xfrm>
              <a:off x="4387810" y="4380193"/>
              <a:ext cx="3404476" cy="32923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345945" y="3683699"/>
              <a:ext cx="13562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Transfer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281149" y="618853"/>
            <a:ext cx="1761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Interlingua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01A3A1-AE8D-6F4B-9366-077EF973AF83}"/>
              </a:ext>
            </a:extLst>
          </p:cNvPr>
          <p:cNvSpPr txBox="1"/>
          <p:nvPr/>
        </p:nvSpPr>
        <p:spPr>
          <a:xfrm>
            <a:off x="4152333" y="3692105"/>
            <a:ext cx="171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get this?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7AA4A2-F0ED-D24F-8D10-79D159DB60E0}"/>
              </a:ext>
            </a:extLst>
          </p:cNvPr>
          <p:cNvCxnSpPr/>
          <p:nvPr/>
        </p:nvCxnSpPr>
        <p:spPr>
          <a:xfrm flipH="1" flipV="1">
            <a:off x="4336867" y="3239761"/>
            <a:ext cx="228397" cy="4178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7">
            <a:extLst>
              <a:ext uri="{FF2B5EF4-FFF2-40B4-BE49-F238E27FC236}">
                <a16:creationId xmlns:a16="http://schemas.microsoft.com/office/drawing/2014/main" id="{1C3AA2D1-328B-AD49-90F6-64DACA32A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Approach</a:t>
            </a:r>
          </a:p>
        </p:txBody>
      </p:sp>
    </p:spTree>
    <p:extLst>
      <p:ext uri="{BB962C8B-B14F-4D97-AF65-F5344CB8AC3E}">
        <p14:creationId xmlns:p14="http://schemas.microsoft.com/office/powerpoint/2010/main" val="199751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Recall: Feature Engineering for WSD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-6/2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3123582" y="529169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465" y="8761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4501" y="89233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2.4</a:t>
            </a:r>
          </a:p>
        </p:txBody>
      </p:sp>
      <p:sp>
        <p:nvSpPr>
          <p:cNvPr id="18" name="Frame 17"/>
          <p:cNvSpPr/>
          <p:nvPr/>
        </p:nvSpPr>
        <p:spPr>
          <a:xfrm>
            <a:off x="815832" y="3207026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Frame 20"/>
          <p:cNvSpPr/>
          <p:nvPr/>
        </p:nvSpPr>
        <p:spPr>
          <a:xfrm>
            <a:off x="828670" y="1888263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24961" y="339918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Important!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73283" y="179741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less important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80514" y="5326275"/>
            <a:ext cx="507863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Choose whatever </a:t>
            </a:r>
          </a:p>
          <a:p>
            <a:r>
              <a:rPr lang="en-US" sz="2800" dirty="0"/>
              <a:t>weights make the classifier better</a:t>
            </a:r>
          </a:p>
        </p:txBody>
      </p:sp>
      <p:sp>
        <p:nvSpPr>
          <p:cNvPr id="25" name="TextBox 24"/>
          <p:cNvSpPr txBox="1"/>
          <p:nvPr/>
        </p:nvSpPr>
        <p:spPr>
          <a:xfrm flipH="1">
            <a:off x="4574501" y="506795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684065" y="2936088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715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4744</TotalTime>
  <Words>1490</Words>
  <Application>Microsoft Macintosh PowerPoint</Application>
  <PresentationFormat>Widescreen</PresentationFormat>
  <Paragraphs>363</Paragraphs>
  <Slides>67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3" baseType="lpstr">
      <vt:lpstr>游ゴシック</vt:lpstr>
      <vt:lpstr>Arial</vt:lpstr>
      <vt:lpstr>Calibri</vt:lpstr>
      <vt:lpstr>Calibri Light</vt:lpstr>
      <vt:lpstr>Cambria Math</vt:lpstr>
      <vt:lpstr>Office Theme</vt:lpstr>
      <vt:lpstr>Neural Machine Translation</vt:lpstr>
      <vt:lpstr>Pre-Neural Statistical MT (1989-2014)</vt:lpstr>
      <vt:lpstr>Features</vt:lpstr>
      <vt:lpstr>Pipeline</vt:lpstr>
      <vt:lpstr>Extremely brief sketch of parameter (weight) estimation </vt:lpstr>
      <vt:lpstr>Change The Weights, Change The Search Space</vt:lpstr>
      <vt:lpstr>Problems</vt:lpstr>
      <vt:lpstr>New Approach</vt:lpstr>
      <vt:lpstr>Recall: Feature Engineering for WSD</vt:lpstr>
      <vt:lpstr>PowerPoint Presentation</vt:lpstr>
      <vt:lpstr>PowerPoint Presentation</vt:lpstr>
      <vt:lpstr>From LM to MT?</vt:lpstr>
      <vt:lpstr>PowerPoint Presentation</vt:lpstr>
      <vt:lpstr>Recall: RNNs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New Approach</vt:lpstr>
      <vt:lpstr>How to use a sentence vector for machine translation</vt:lpstr>
      <vt:lpstr>PowerPoint Presentation</vt:lpstr>
      <vt:lpstr>RNN LM vs Seq2Seq, mathematically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Language Model to Translation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Easy To Try 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Neural MT is a fast-evolving area</vt:lpstr>
      <vt:lpstr>PowerPoint Presentation</vt:lpstr>
      <vt:lpstr>PowerPoint Presentation</vt:lpstr>
      <vt:lpstr>PowerPoint Presentation</vt:lpstr>
      <vt:lpstr>Challenges</vt:lpstr>
      <vt:lpstr>PowerPoint Presentation</vt:lpstr>
      <vt:lpstr>PowerPoint Presentation</vt:lpstr>
      <vt:lpstr>Solutions to these problems: Use best of both worlds 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Machine Translation</dc:title>
  <dc:creator>Jonathan May</dc:creator>
  <cp:lastModifiedBy>Jonathan May</cp:lastModifiedBy>
  <cp:revision>48</cp:revision>
  <dcterms:created xsi:type="dcterms:W3CDTF">2018-10-19T20:20:27Z</dcterms:created>
  <dcterms:modified xsi:type="dcterms:W3CDTF">2018-11-07T14:59:16Z</dcterms:modified>
</cp:coreProperties>
</file>

<file path=docProps/thumbnail.jpeg>
</file>